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E4111AE-0730-4BC4-9B19-1DC4622907EE}">
  <a:tblStyle styleId="{AE4111AE-0730-4BC4-9B19-1DC4622907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g1e99020cd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1e99020cd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5ec12f44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5ec12f44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little green shields indicate data that was manually curated by Rancho Biosciences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ec12f44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ec12f44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little green shields indicate data that was manually curated by Rancho Biosciences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5ec12f44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5ec12f44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ec12f4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5ec12f4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ec12f44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ec12f44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5ec12f44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5ec12f44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554199d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554199d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e99020cd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99020cd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554199d89_1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554199d89_1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554199d89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554199d89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g45ec12f4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45ec12f4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5edad07f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5edad07f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554199d8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554199d8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5ec12f44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5ec12f44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5ec12f44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5ec12f44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5ec12f44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5ec12f44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edad07f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5edad07f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5ec12f44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5ec12f44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5ec12f44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5ec12f44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5ec12f44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5ec12f44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5edad07f3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5edad07f3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5ec12f4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5ec12f4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5edad07f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5edad07f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edad07f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edad07f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5edad07f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5edad07f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5edad07f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5edad07f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5ec12f44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5ec12f44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5ec12f44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5ec12f44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a:t>
            </a:r>
            <a:r>
              <a:rPr lang="en" sz="1200">
                <a:solidFill>
                  <a:schemeClr val="dk1"/>
                </a:solidFill>
                <a:latin typeface="Calibri"/>
                <a:ea typeface="Calibri"/>
                <a:cs typeface="Calibri"/>
                <a:sym typeface="Calibri"/>
              </a:rPr>
              <a:t>one project we have is bringing environmental exposure data in to the clustering and analysis of asthma patient data from electronic health records, looking at how we can integrate geospatial data into sensitive data like medical records to further research goals.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70762ec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70762ec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an enormous infrastructure (pipes) needed to be able to do this in practice. Some of that infrastructure already exists, but needs to improved / tailored. Other components that could bridge clinical and basic research are missing completely.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we could make better sense of the vast data we already have, we can unlock how to better treat disease - and make really exciting connections between diseases.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We've already seen the potential connections that can be made first-hand in some of the development projects we've worked on --- developing new approaches to neurodegeneration for example --- how do we systematize this and change the way we find new medicines and practice medicine?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are some technical challenges – Clinicians and biologists think of disease in different ways, and speak different languages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Physicians diagnose and treat disease based on signs and symptoms affecting specific target organs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Biomedical researchers think of disease in terms of molecular changes in specific proteins, pathways or cell types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And there are some difficult scientific challenges - that advances in artificial intelligence and deep learning might be very useful in solving.</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70762ec2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70762ec2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view is that deep integration of research and clinical resources will permit a molecularly-driven, virtuous cycle of continuous care improvement and new product development.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And it is important to support this as product development, as opposed to traditional research and analysis projects – we need researchers iterating through cycles of improvement with practitioners to deliver improved tools.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70762ec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70762ec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program focuses in 2 key areas to demonstrate the feasibility of new approaches: novel types of data integration and novel ways of analyzing the enormous quantity of available data.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We’ve built a program together with 16?  19?  other research groups outside of NIH to address these technical, scientific, and especially the social engineering challenges of data sharing, to establish the feasibility of building out a new kind of clinical research infrastructure.</a:t>
            </a:r>
            <a:endParaRPr sz="1200">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1100"/>
              <a:buFont typeface="Arial"/>
              <a:buNone/>
            </a:pPr>
            <a:r>
              <a:rPr lang="en">
                <a:solidFill>
                  <a:schemeClr val="dk1"/>
                </a:solidFill>
              </a:rPr>
              <a:t>1) define how to identify and share data, especially facilitating the adoption of ontologies and data standards like ISO 11238 and GSRS </a:t>
            </a:r>
            <a:endParaRPr>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a:solidFill>
                  <a:schemeClr val="dk1"/>
                </a:solidFill>
              </a:rPr>
              <a:t>2) demonstrate novel types of data integration </a:t>
            </a:r>
            <a:endParaRPr>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a:solidFill>
                  <a:schemeClr val="dk1"/>
                </a:solidFill>
              </a:rPr>
              <a:t>3) layering novel analytic capacity on top of these data. If we can structure the data, we can leverage advances in computing power and ways of mining that data to identify new ideas and hypothesis about medicine.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70762ec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70762ec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And now the first publications are coming out from this work, including important recent papers in NEJM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ec12f4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ec12f4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70762ec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70762ec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And now the first publications are coming out from this work, including the recent editorial in clinical translational sciences from just this past week</a:t>
            </a:r>
            <a:endParaRPr>
              <a:solidFill>
                <a:schemeClr val="dk1"/>
              </a:solidFill>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70762ec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70762ec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summary, from my translational perspective, I see change coming: connecting advances in understanding molecular pathophysiology through to clinical presentation; grounding routine clinical practice to the enormous foundation of knowledge currently available. We’ve made an incredible investment and generated a phenomenal amount of data on the molecular basis of disease, and this will bring about changes in how we define, diagnose and treat disease. Already this is a cornerstone of new product development, and there are opportunities to enhance the change of existing clinical practices as well.</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integration of additional non-clinical data – environmental, social, personal data clouds, etc. – can obviously be used to better understand the drivers of signs and symptoms that patients presents with, and alter how that patient is treated.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And this is important because the reality is that the current diagnosis process is poor, and we have powerful tools in the current pharmacopeia that are far from being optimally deployed.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5ec12f44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5ec12f44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5ec12f44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5ec12f44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554199d8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554199d8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554199d89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554199d89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554199d89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554199d89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5ec12f44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5ec12f44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5ec12f44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5ec12f44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554199d89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554199d89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5ec12f4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5ec12f4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554199d8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554199d8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5ec12f443_0_53: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45ec12f443_0_53: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Use GSRS’s access control to manage who sees what</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All visualization tools only  have to talk to GSRS instead of multiple systems/schemas</a:t>
            </a:r>
            <a:endParaRPr sz="1200">
              <a:solidFill>
                <a:schemeClr val="dk1"/>
              </a:solidFill>
              <a:latin typeface="Calibri"/>
              <a:ea typeface="Calibri"/>
              <a:cs typeface="Calibri"/>
              <a:sym typeface="Calibri"/>
            </a:endParaRPr>
          </a:p>
        </p:txBody>
      </p:sp>
      <p:sp>
        <p:nvSpPr>
          <p:cNvPr id="480" name="Google Shape;480;g45ec12f443_0_53:notes"/>
          <p:cNvSpPr txBox="1"/>
          <p:nvPr>
            <p:ph idx="12" type="sldNum"/>
          </p:nvPr>
        </p:nvSpPr>
        <p:spPr>
          <a:xfrm>
            <a:off x="3884613" y="8685214"/>
            <a:ext cx="2971800" cy="458700"/>
          </a:xfrm>
          <a:prstGeom prst="rect">
            <a:avLst/>
          </a:prstGeom>
          <a:noFill/>
          <a:ln>
            <a:noFill/>
          </a:ln>
        </p:spPr>
        <p:txBody>
          <a:bodyPr anchorCtr="0" anchor="b" bIns="45650" lIns="91325" spcFirstLastPara="1" rIns="91325" wrap="square" tIns="4565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554199d89_0_34: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4554199d89_0_34:notes"/>
          <p:cNvSpPr txBox="1"/>
          <p:nvPr>
            <p:ph idx="1" type="body"/>
          </p:nvPr>
        </p:nvSpPr>
        <p:spPr>
          <a:xfrm>
            <a:off x="685800" y="4400550"/>
            <a:ext cx="5486400" cy="3600600"/>
          </a:xfrm>
          <a:prstGeom prst="rect">
            <a:avLst/>
          </a:prstGeom>
          <a:noFill/>
          <a:ln>
            <a:noFill/>
          </a:ln>
        </p:spPr>
        <p:txBody>
          <a:bodyPr anchorCtr="0" anchor="t" bIns="45650" lIns="91325" spcFirstLastPara="1" rIns="91325" wrap="square" tIns="4565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Note each of the tools must know how to talk to each of the different databases.  In reality not all tools know how meaning not all analyses can be run on both datasets</a:t>
            </a:r>
            <a:endParaRPr b="0" i="0" sz="1200" u="none" cap="none" strike="noStrike">
              <a:solidFill>
                <a:schemeClr val="dk1"/>
              </a:solidFill>
              <a:latin typeface="Calibri"/>
              <a:ea typeface="Calibri"/>
              <a:cs typeface="Calibri"/>
              <a:sym typeface="Calibri"/>
            </a:endParaRPr>
          </a:p>
        </p:txBody>
      </p:sp>
      <p:sp>
        <p:nvSpPr>
          <p:cNvPr id="564" name="Google Shape;564;g4554199d89_0_34:notes"/>
          <p:cNvSpPr txBox="1"/>
          <p:nvPr>
            <p:ph idx="12" type="sldNum"/>
          </p:nvPr>
        </p:nvSpPr>
        <p:spPr>
          <a:xfrm>
            <a:off x="3884613" y="8685214"/>
            <a:ext cx="2971800" cy="458700"/>
          </a:xfrm>
          <a:prstGeom prst="rect">
            <a:avLst/>
          </a:prstGeom>
          <a:noFill/>
          <a:ln>
            <a:noFill/>
          </a:ln>
        </p:spPr>
        <p:txBody>
          <a:bodyPr anchorCtr="0" anchor="b" bIns="45650" lIns="91325" spcFirstLastPara="1" rIns="91325" wrap="square" tIns="45650">
            <a:noAutofit/>
          </a:bodyPr>
          <a:lstStyle/>
          <a:p>
            <a:pPr indent="0" lvl="0" marL="0" marR="0" rtl="0" algn="r">
              <a:spcBef>
                <a:spcPts val="0"/>
              </a:spcBef>
              <a:spcAft>
                <a:spcPts val="0"/>
              </a:spcAft>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554199d89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554199d89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554199d8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554199d8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554199d89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554199d89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554199d8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554199d8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554199d89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554199d89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554199d89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554199d89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4554199d89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4554199d89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5ec12f44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5ec12f44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Here we try and organize the same GSRS information in a slightly different way. Under the covers, this is the same ginas software, but with some changes - so the software is flexible and can be customized to suit the specific needs of an organization.</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554199d89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4554199d89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554199d89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554199d89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554199d89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4554199d89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4554199d89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554199d89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248ffba7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48ffba7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1f98e8f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f98e8f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f98e8fa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f98e8fa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1f98e8fa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f98e8fa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1e98f26c0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e98f26c0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1e99020cd3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99020cd3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70762ec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70762ec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1f98e8fa7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f98e8fa7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1f98e8fa7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f98e8fa7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1e99020cd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e99020cd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4554199d89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4554199d89_0_6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554199d8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4554199d89_0_6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554199d89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4554199d89_0_6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4554199d89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4554199d89_0_6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554199d89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4554199d89_0_67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4554199d8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554199d8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554199d89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554199d89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5ec12f44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5ec12f44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554199d89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554199d89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554199d89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554199d89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4554199d89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4554199d89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554199d89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554199d89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554199d89_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554199d89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4554199d89_8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554199d89_8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4554199d89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4554199d89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4554199d89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4554199d89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4554199d89_8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554199d89_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4554199d89_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4554199d89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5ec12f44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5ec12f44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4554199d89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554199d89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Repurposing, adverse events.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4554199d89_8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554199d89_8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years, scientists and proto-scientists have used option 1. They made bestiaries, dictionaries and compendiums that named all the things. They would then describe the things in plain language. Even the atoms were done this way, and it wasn’t until the discovery of the proton that we realized we could do it better.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4554199d89_8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4554199d89_8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years, scientists and proto-scientists have used option 1. They made bestiaries, dictionaries and compendiums that named all the things. They would then describe the things in plain language. Even the elements were done this way, and it wasn’t until the discovery of the </a:t>
            </a:r>
            <a:r>
              <a:rPr b="1" lang="en">
                <a:solidFill>
                  <a:schemeClr val="dk1"/>
                </a:solidFill>
              </a:rPr>
              <a:t>proton</a:t>
            </a:r>
            <a:r>
              <a:rPr lang="en">
                <a:solidFill>
                  <a:schemeClr val="dk1"/>
                </a:solidFill>
              </a:rPr>
              <a:t> that we realized we could do it better and simpler. For atoms, (in almost every case) the proton count is all you need to define the element. Everything else follows from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554199d89_8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554199d89_8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4554199d89_8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554199d89_8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early system for the FDA was essentially option 1. Much like the old print compendiums, it was essentially a set of simple names. There was no way to be sure if 2 substances were exactly the same or not. So company A might call their drug substance “Paracetamol”, while company B would call it “Acetaminophen”. It was their job to manually investigate all available documents to determine if two things were really the same, and they had a lot of problems doing this.</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4554199d89_8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4554199d89_8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4554199d89_8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4554199d89_8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at the differences. Nobody uses WLN anymore, but the FDA and other regulatory industries used to. I have a book that is 230 pages to describe wisswesser line notation. It takes about 20 pages to fully understand how to read a WLN string, and then 210 pages to learn how to write one “canonically”. That is, it’s pretty easy for someone to give you a readable WLN string for their chemical structure. It’s pretty hard  This is a classic problem in chemoinformatics, closely tied to the general graph isomorphism problem of general computer science.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554199d89_8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4554199d89_8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7143" y="845"/>
            <a:ext cx="9144002" cy="5143099"/>
          </a:xfrm>
          <a:prstGeom prst="rect">
            <a:avLst/>
          </a:prstGeom>
          <a:noFill/>
          <a:ln>
            <a:noFill/>
          </a:ln>
        </p:spPr>
      </p:pic>
      <p:pic>
        <p:nvPicPr>
          <p:cNvPr id="13" name="Google Shape;13;p2"/>
          <p:cNvPicPr preferRelativeResize="0"/>
          <p:nvPr/>
        </p:nvPicPr>
        <p:blipFill rotWithShape="1">
          <a:blip r:embed="rId2">
            <a:alphaModFix/>
          </a:blip>
          <a:srcRect b="0" l="0" r="0" t="0"/>
          <a:stretch/>
        </p:blipFill>
        <p:spPr>
          <a:xfrm>
            <a:off x="1" y="403"/>
            <a:ext cx="9144002" cy="51430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0" y="1"/>
            <a:ext cx="9143994" cy="5143099"/>
          </a:xfrm>
          <a:prstGeom prst="rect">
            <a:avLst/>
          </a:prstGeom>
          <a:noFill/>
          <a:ln>
            <a:noFill/>
          </a:ln>
        </p:spPr>
      </p:pic>
      <p:sp>
        <p:nvSpPr>
          <p:cNvPr id="16" name="Google Shape;16;p3"/>
          <p:cNvSpPr txBox="1"/>
          <p:nvPr>
            <p:ph type="ctrTitle"/>
          </p:nvPr>
        </p:nvSpPr>
        <p:spPr>
          <a:xfrm>
            <a:off x="203200" y="1057377"/>
            <a:ext cx="8750400" cy="1285800"/>
          </a:xfrm>
          <a:prstGeom prst="rect">
            <a:avLst/>
          </a:prstGeom>
          <a:noFill/>
          <a:ln>
            <a:noFill/>
          </a:ln>
        </p:spPr>
        <p:txBody>
          <a:bodyPr anchorCtr="0" anchor="b" bIns="34275" lIns="68575" spcFirstLastPara="1" rIns="68575" wrap="square" tIns="34275"/>
          <a:lstStyle>
            <a:lvl1pPr lvl="0" marR="0" rtl="0" algn="ctr">
              <a:lnSpc>
                <a:spcPct val="90000"/>
              </a:lnSpc>
              <a:spcBef>
                <a:spcPts val="0"/>
              </a:spcBef>
              <a:spcAft>
                <a:spcPts val="0"/>
              </a:spcAft>
              <a:buClr>
                <a:schemeClr val="accent1"/>
              </a:buClr>
              <a:buSzPts val="3000"/>
              <a:buFont typeface="Arial"/>
              <a:buNone/>
              <a:defRPr b="0" i="0" sz="3000" u="none" cap="none" strike="noStrike">
                <a:solidFill>
                  <a:schemeClr val="accen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 name="Google Shape;17;p3"/>
          <p:cNvSpPr txBox="1"/>
          <p:nvPr>
            <p:ph idx="1" type="subTitle"/>
          </p:nvPr>
        </p:nvSpPr>
        <p:spPr>
          <a:xfrm>
            <a:off x="203200" y="2571548"/>
            <a:ext cx="8636100" cy="477300"/>
          </a:xfrm>
          <a:prstGeom prst="rect">
            <a:avLst/>
          </a:prstGeom>
          <a:noFill/>
          <a:ln>
            <a:noFill/>
          </a:ln>
        </p:spPr>
        <p:txBody>
          <a:bodyPr anchorCtr="0" anchor="ctr" bIns="34275" lIns="68575" spcFirstLastPara="1" rIns="68575" wrap="square" tIns="34275"/>
          <a:lstStyle>
            <a:lvl1pPr lvl="0" marR="0" rtl="0" algn="ctr">
              <a:lnSpc>
                <a:spcPct val="90000"/>
              </a:lnSpc>
              <a:spcBef>
                <a:spcPts val="800"/>
              </a:spcBef>
              <a:spcAft>
                <a:spcPts val="0"/>
              </a:spcAft>
              <a:buClr>
                <a:schemeClr val="dk2"/>
              </a:buClr>
              <a:buSzPts val="2000"/>
              <a:buFont typeface="Arial"/>
              <a:buNone/>
              <a:defRPr b="0" i="0" sz="2000" u="none" cap="none" strike="noStrike">
                <a:solidFill>
                  <a:schemeClr val="accent3"/>
                </a:solidFill>
                <a:latin typeface="Arial"/>
                <a:ea typeface="Arial"/>
                <a:cs typeface="Arial"/>
                <a:sym typeface="Arial"/>
              </a:defRPr>
            </a:lvl1pPr>
            <a:lvl2pPr lvl="1" marR="0" rtl="0" algn="ctr">
              <a:lnSpc>
                <a:spcPct val="90000"/>
              </a:lnSpc>
              <a:spcBef>
                <a:spcPts val="400"/>
              </a:spcBef>
              <a:spcAft>
                <a:spcPts val="0"/>
              </a:spcAft>
              <a:buClr>
                <a:schemeClr val="dk2"/>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2"/>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2"/>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2"/>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8" name="Google Shape;18;p3"/>
          <p:cNvSpPr txBox="1"/>
          <p:nvPr>
            <p:ph idx="2" type="body"/>
          </p:nvPr>
        </p:nvSpPr>
        <p:spPr>
          <a:xfrm>
            <a:off x="203200" y="3048751"/>
            <a:ext cx="8636100" cy="504000"/>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dk2"/>
              </a:buClr>
              <a:buSzPts val="1700"/>
              <a:buFont typeface="Arial"/>
              <a:buNone/>
              <a:defRPr b="0" i="1" sz="1700" u="none" cap="none" strike="noStrike">
                <a:solidFill>
                  <a:schemeClr val="accent3"/>
                </a:solidFill>
                <a:latin typeface="Arial"/>
                <a:ea typeface="Arial"/>
                <a:cs typeface="Arial"/>
                <a:sym typeface="Arial"/>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1" y="403"/>
            <a:ext cx="9144002" cy="5143099"/>
          </a:xfrm>
          <a:prstGeom prst="rect">
            <a:avLst/>
          </a:prstGeom>
          <a:noFill/>
          <a:ln>
            <a:noFill/>
          </a:ln>
        </p:spPr>
      </p:pic>
      <p:sp>
        <p:nvSpPr>
          <p:cNvPr id="21" name="Google Shape;21;p4"/>
          <p:cNvSpPr txBox="1"/>
          <p:nvPr>
            <p:ph type="title"/>
          </p:nvPr>
        </p:nvSpPr>
        <p:spPr>
          <a:xfrm>
            <a:off x="628649" y="317316"/>
            <a:ext cx="7886700" cy="8490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 name="Google Shape;22;p4"/>
          <p:cNvSpPr txBox="1"/>
          <p:nvPr>
            <p:ph idx="1" type="body"/>
          </p:nvPr>
        </p:nvSpPr>
        <p:spPr>
          <a:xfrm>
            <a:off x="628649" y="1244237"/>
            <a:ext cx="7886700" cy="3233100"/>
          </a:xfrm>
          <a:prstGeom prst="rect">
            <a:avLst/>
          </a:prstGeom>
          <a:noFill/>
          <a:ln>
            <a:noFill/>
          </a:ln>
        </p:spPr>
        <p:txBody>
          <a:bodyPr anchorCtr="0" anchor="t" bIns="34275" lIns="68575" spcFirstLastPara="1" rIns="68575" wrap="square" tIns="34275"/>
          <a:lstStyle>
            <a:lvl1pPr indent="-355600" lvl="0" marL="4572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864">
          <p15:clr>
            <a:srgbClr val="FBAE40"/>
          </p15:clr>
        </p15:guide>
        <p15:guide id="2" pos="2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1" y="1"/>
            <a:ext cx="1101479" cy="5143099"/>
          </a:xfrm>
          <a:prstGeom prst="rect">
            <a:avLst/>
          </a:prstGeom>
          <a:noFill/>
          <a:ln>
            <a:noFill/>
          </a:ln>
        </p:spPr>
      </p:pic>
      <p:sp>
        <p:nvSpPr>
          <p:cNvPr id="25" name="Google Shape;25;p5"/>
          <p:cNvSpPr txBox="1"/>
          <p:nvPr>
            <p:ph type="title"/>
          </p:nvPr>
        </p:nvSpPr>
        <p:spPr>
          <a:xfrm>
            <a:off x="1441450" y="68037"/>
            <a:ext cx="7334400" cy="849000"/>
          </a:xfrm>
          <a:prstGeom prst="rect">
            <a:avLst/>
          </a:prstGeom>
          <a:noFill/>
          <a:ln>
            <a:noFill/>
          </a:ln>
        </p:spPr>
        <p:txBody>
          <a:bodyPr anchorCtr="0" anchor="b" bIns="34275" lIns="68575" spcFirstLastPara="1" rIns="68575" wrap="square" tIns="34275"/>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6" name="Google Shape;26;p5"/>
          <p:cNvSpPr txBox="1"/>
          <p:nvPr>
            <p:ph idx="1" type="body"/>
          </p:nvPr>
        </p:nvSpPr>
        <p:spPr>
          <a:xfrm>
            <a:off x="1441450" y="1009106"/>
            <a:ext cx="7334400" cy="3967800"/>
          </a:xfrm>
          <a:prstGeom prst="rect">
            <a:avLst/>
          </a:prstGeom>
          <a:noFill/>
          <a:ln>
            <a:noFill/>
          </a:ln>
        </p:spPr>
        <p:txBody>
          <a:bodyPr anchorCtr="0" anchor="t" bIns="34275" lIns="68575" spcFirstLastPara="1" rIns="68575" wrap="square" tIns="34275"/>
          <a:lstStyle>
            <a:lvl1pPr indent="-355600" lvl="0" marL="457200" marR="0" rtl="0" algn="l">
              <a:lnSpc>
                <a:spcPct val="90000"/>
              </a:lnSpc>
              <a:spcBef>
                <a:spcPts val="8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864">
          <p15:clr>
            <a:srgbClr val="FBAE40"/>
          </p15:clr>
        </p15:guide>
        <p15:guide id="2" pos="2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Vertical">
  <p:cSld name="Blank Vertical">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0" l="0" r="0" t="0"/>
          <a:stretch/>
        </p:blipFill>
        <p:spPr>
          <a:xfrm>
            <a:off x="1" y="1"/>
            <a:ext cx="1101479" cy="5143099"/>
          </a:xfrm>
          <a:prstGeom prst="rect">
            <a:avLst/>
          </a:prstGeom>
          <a:noFill/>
          <a:ln>
            <a:noFill/>
          </a:ln>
        </p:spPr>
      </p:pic>
    </p:spTree>
  </p:cSld>
  <p:clrMapOvr>
    <a:masterClrMapping/>
  </p:clrMapOvr>
  <p:extLst>
    <p:ext uri="{DCECCB84-F9BA-43D5-87BE-67443E8EF086}">
      <p15:sldGuideLst>
        <p15:guide id="1" orient="horz" pos="864">
          <p15:clr>
            <a:srgbClr val="FBAE40"/>
          </p15:clr>
        </p15:guide>
        <p15:guide id="2" pos="2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p:spPr>
        <p:txBody>
          <a:bodyPr anchorCtr="0" anchor="ctr" bIns="34275" lIns="68575" spcFirstLastPara="1" rIns="68575" wrap="square" tIns="34275"/>
          <a:lstStyle>
            <a:lvl1pPr lvl="0" rtl="0">
              <a:spcBef>
                <a:spcPts val="0"/>
              </a:spcBef>
              <a:spcAft>
                <a:spcPts val="0"/>
              </a:spcAft>
              <a:buSzPts val="2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 name="Google Shape;31;p7"/>
          <p:cNvSpPr txBox="1"/>
          <p:nvPr>
            <p:ph idx="1" type="body"/>
          </p:nvPr>
        </p:nvSpPr>
        <p:spPr>
          <a:xfrm>
            <a:off x="311700" y="1152475"/>
            <a:ext cx="8520600" cy="3416400"/>
          </a:xfrm>
          <a:prstGeom prst="rect">
            <a:avLst/>
          </a:prstGeom>
        </p:spPr>
        <p:txBody>
          <a:bodyPr anchorCtr="0" anchor="t" bIns="34275" lIns="68575" spcFirstLastPara="1" rIns="68575" wrap="square" tIns="34275"/>
          <a:lstStyle>
            <a:lvl1pPr indent="-330200" lvl="0" marL="457200" rtl="0">
              <a:spcBef>
                <a:spcPts val="800"/>
              </a:spcBef>
              <a:spcAft>
                <a:spcPts val="0"/>
              </a:spcAft>
              <a:buSzPts val="1600"/>
              <a:buChar char="•"/>
              <a:defRPr/>
            </a:lvl1pPr>
            <a:lvl2pPr indent="-317500" lvl="1" marL="914400" rtl="0">
              <a:spcBef>
                <a:spcPts val="400"/>
              </a:spcBef>
              <a:spcAft>
                <a:spcPts val="0"/>
              </a:spcAft>
              <a:buSzPts val="1400"/>
              <a:buChar char="•"/>
              <a:defRPr/>
            </a:lvl2pPr>
            <a:lvl3pPr indent="-304800" lvl="2" marL="1371600" rtl="0">
              <a:spcBef>
                <a:spcPts val="400"/>
              </a:spcBef>
              <a:spcAft>
                <a:spcPts val="0"/>
              </a:spcAft>
              <a:buSzPts val="1200"/>
              <a:buChar char="•"/>
              <a:defRPr/>
            </a:lvl3pPr>
            <a:lvl4pPr indent="-298450" lvl="3" marL="1828800" rtl="0">
              <a:spcBef>
                <a:spcPts val="400"/>
              </a:spcBef>
              <a:spcAft>
                <a:spcPts val="0"/>
              </a:spcAft>
              <a:buSzPts val="1100"/>
              <a:buChar char="•"/>
              <a:defRPr/>
            </a:lvl4pPr>
            <a:lvl5pPr indent="-285750" lvl="4" marL="2286000" rtl="0">
              <a:spcBef>
                <a:spcPts val="400"/>
              </a:spcBef>
              <a:spcAft>
                <a:spcPts val="0"/>
              </a:spcAft>
              <a:buSzPts val="9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Google Shape;34;p8"/>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800"/>
            </a:lvl2pPr>
            <a:lvl3pPr lvl="2">
              <a:spcBef>
                <a:spcPts val="0"/>
              </a:spcBef>
              <a:spcAft>
                <a:spcPts val="0"/>
              </a:spcAft>
              <a:buSzPts val="1100"/>
              <a:buNone/>
              <a:defRPr sz="1800"/>
            </a:lvl3pPr>
            <a:lvl4pPr lvl="3">
              <a:spcBef>
                <a:spcPts val="0"/>
              </a:spcBef>
              <a:spcAft>
                <a:spcPts val="0"/>
              </a:spcAft>
              <a:buSzPts val="1100"/>
              <a:buNone/>
              <a:defRPr sz="1800"/>
            </a:lvl4pPr>
            <a:lvl5pPr lvl="4">
              <a:spcBef>
                <a:spcPts val="0"/>
              </a:spcBef>
              <a:spcAft>
                <a:spcPts val="0"/>
              </a:spcAft>
              <a:buSzPts val="1100"/>
              <a:buNone/>
              <a:defRPr sz="1800"/>
            </a:lvl5pPr>
            <a:lvl6pPr lvl="5">
              <a:spcBef>
                <a:spcPts val="0"/>
              </a:spcBef>
              <a:spcAft>
                <a:spcPts val="0"/>
              </a:spcAft>
              <a:buSzPts val="1100"/>
              <a:buNone/>
              <a:defRPr sz="1800"/>
            </a:lvl6pPr>
            <a:lvl7pPr lvl="6">
              <a:spcBef>
                <a:spcPts val="0"/>
              </a:spcBef>
              <a:spcAft>
                <a:spcPts val="0"/>
              </a:spcAft>
              <a:buSzPts val="1100"/>
              <a:buNone/>
              <a:defRPr sz="1800"/>
            </a:lvl7pPr>
            <a:lvl8pPr lvl="7">
              <a:spcBef>
                <a:spcPts val="0"/>
              </a:spcBef>
              <a:spcAft>
                <a:spcPts val="0"/>
              </a:spcAft>
              <a:buSzPts val="1100"/>
              <a:buNone/>
              <a:defRPr sz="1800"/>
            </a:lvl8pPr>
            <a:lvl9pPr lvl="8">
              <a:spcBef>
                <a:spcPts val="0"/>
              </a:spcBef>
              <a:spcAft>
                <a:spcPts val="0"/>
              </a:spcAft>
              <a:buSzPts val="1100"/>
              <a:buNone/>
              <a:defRPr sz="1800"/>
            </a:lvl9pPr>
          </a:lstStyle>
          <a:p/>
        </p:txBody>
      </p:sp>
      <p:sp>
        <p:nvSpPr>
          <p:cNvPr id="35" name="Google Shape;35;p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6" name="Google Shape;36;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1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9pPr>
          </a:lstStyle>
          <a:p/>
        </p:txBody>
      </p:sp>
      <p:sp>
        <p:nvSpPr>
          <p:cNvPr id="37" name="Google Shape;37;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1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800" u="none" cap="none" strike="noStrike">
                <a:solidFill>
                  <a:schemeClr val="dk1"/>
                </a:solidFill>
                <a:latin typeface="Calibri"/>
                <a:ea typeface="Calibri"/>
                <a:cs typeface="Calibri"/>
                <a:sym typeface="Calibri"/>
              </a:defRPr>
            </a:lvl9pPr>
          </a:lstStyle>
          <a:p/>
        </p:txBody>
      </p:sp>
      <p:sp>
        <p:nvSpPr>
          <p:cNvPr id="38" name="Google Shape;38;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2300"/>
              <a:buFont typeface="Arial"/>
              <a:buNone/>
              <a:defRPr b="1"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30200" lvl="0" marL="457200" marR="0" rtl="0" algn="l">
              <a:lnSpc>
                <a:spcPct val="90000"/>
              </a:lnSpc>
              <a:spcBef>
                <a:spcPts val="80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ncats.nih.gov/expertise/preclinical/npc" TargetMode="External"/><Relationship Id="rId4" Type="http://schemas.openxmlformats.org/officeDocument/2006/relationships/hyperlink" Target="https://ncats.nih.gov/expertise/preclinical/npc" TargetMode="External"/><Relationship Id="rId5" Type="http://schemas.openxmlformats.org/officeDocument/2006/relationships/hyperlink" Target="https://ncats.nih.gov/expertise/preclinical/np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ncats.nih.gov/expertise/preclinical/np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ncats.nih.gov/expertise/preclinical/np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arediseases.info.nih.gov/" TargetMode="External"/><Relationship Id="rId4" Type="http://schemas.openxmlformats.org/officeDocument/2006/relationships/hyperlink" Target="https://rarediseases.info.nih.gov/" TargetMode="External"/><Relationship Id="rId5" Type="http://schemas.openxmlformats.org/officeDocument/2006/relationships/hyperlink" Target="https://rarediseases.info.nih.go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rarediseases.info.nih.go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hyperlink" Target="https://www.nejm.org/toc/nejm/379/15?query=article_issu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hyperlink" Target="https://www.nejm.org/toc/nejm/379/15?query=article_issue_link" TargetMode="External"/><Relationship Id="rId5" Type="http://schemas.openxmlformats.org/officeDocument/2006/relationships/image" Target="../media/image61.png"/><Relationship Id="rId6"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ugs.ncats.i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30.png"/><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64.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52.png"/><Relationship Id="rId4" Type="http://schemas.openxmlformats.org/officeDocument/2006/relationships/image" Target="../media/image39.png"/><Relationship Id="rId5"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5.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9"/>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sz="4800"/>
              <a:t>NCATS and GSRS</a:t>
            </a:r>
            <a:endParaRPr sz="4800"/>
          </a:p>
        </p:txBody>
      </p:sp>
      <p:sp>
        <p:nvSpPr>
          <p:cNvPr id="44" name="Google Shape;44;p9"/>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177800" rtl="0" algn="l">
              <a:spcBef>
                <a:spcPts val="800"/>
              </a:spcBef>
              <a:spcAft>
                <a:spcPts val="0"/>
              </a:spcAft>
              <a:buNone/>
            </a:pPr>
            <a:r>
              <a:rPr lang="en"/>
              <a:t>Danny Katzel</a:t>
            </a:r>
            <a:endParaRPr/>
          </a:p>
          <a:p>
            <a:pPr indent="0" lvl="0" marL="177800" rtl="0" algn="l">
              <a:spcBef>
                <a:spcPts val="800"/>
              </a:spcBef>
              <a:spcAft>
                <a:spcPts val="0"/>
              </a:spcAft>
              <a:buNone/>
            </a:pPr>
            <a:r>
              <a:rPr lang="en"/>
              <a:t>Tyler Peryea</a:t>
            </a:r>
            <a:endParaRPr/>
          </a:p>
          <a:p>
            <a:pPr indent="0" lvl="0" marL="177800" rtl="0" algn="l">
              <a:spcBef>
                <a:spcPts val="800"/>
              </a:spcBef>
              <a:spcAft>
                <a:spcPts val="0"/>
              </a:spcAft>
              <a:buNone/>
            </a:pPr>
            <a:r>
              <a:rPr lang="en"/>
              <a:t>Noel Southall</a:t>
            </a:r>
            <a:endParaRPr/>
          </a:p>
        </p:txBody>
      </p:sp>
      <p:sp>
        <p:nvSpPr>
          <p:cNvPr id="45" name="Google Shape;45;p9"/>
          <p:cNvSpPr txBox="1"/>
          <p:nvPr/>
        </p:nvSpPr>
        <p:spPr>
          <a:xfrm>
            <a:off x="3077900" y="1682800"/>
            <a:ext cx="5517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6" name="Google Shape;46;p9"/>
          <p:cNvSpPr txBox="1"/>
          <p:nvPr/>
        </p:nvSpPr>
        <p:spPr>
          <a:xfrm>
            <a:off x="311700" y="4148200"/>
            <a:ext cx="81813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drugs.ncats.io</a:t>
            </a:r>
            <a:endParaRPr/>
          </a:p>
        </p:txBody>
      </p:sp>
      <p:pic>
        <p:nvPicPr>
          <p:cNvPr id="110" name="Google Shape;110;p18"/>
          <p:cNvPicPr preferRelativeResize="0"/>
          <p:nvPr/>
        </p:nvPicPr>
        <p:blipFill rotWithShape="1">
          <a:blip r:embed="rId3">
            <a:alphaModFix/>
          </a:blip>
          <a:srcRect b="645" l="0" r="12518" t="0"/>
          <a:stretch/>
        </p:blipFill>
        <p:spPr>
          <a:xfrm>
            <a:off x="3851001" y="33250"/>
            <a:ext cx="3712100" cy="5110251"/>
          </a:xfrm>
          <a:prstGeom prst="rect">
            <a:avLst/>
          </a:prstGeom>
          <a:noFill/>
          <a:ln>
            <a:noFill/>
          </a:ln>
        </p:spPr>
      </p:pic>
      <p:sp>
        <p:nvSpPr>
          <p:cNvPr id="111" name="Google Shape;111;p18"/>
          <p:cNvSpPr txBox="1"/>
          <p:nvPr/>
        </p:nvSpPr>
        <p:spPr>
          <a:xfrm>
            <a:off x="-199300" y="1411900"/>
            <a:ext cx="4127700" cy="1412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rPr lang="en" sz="1800">
                <a:solidFill>
                  <a:schemeClr val="dk1"/>
                </a:solidFill>
                <a:highlight>
                  <a:srgbClr val="FFFFFF"/>
                </a:highlight>
                <a:latin typeface="Calibri"/>
                <a:ea typeface="Calibri"/>
                <a:cs typeface="Calibri"/>
                <a:sym typeface="Calibri"/>
              </a:rPr>
              <a:t>The important thing is that we are not polluting the GSRS data store, </a:t>
            </a:r>
            <a:endParaRPr sz="1800">
              <a:solidFill>
                <a:schemeClr val="dk1"/>
              </a:solidFill>
              <a:highlight>
                <a:srgbClr val="FFFFFF"/>
              </a:highlight>
              <a:latin typeface="Calibri"/>
              <a:ea typeface="Calibri"/>
              <a:cs typeface="Calibri"/>
              <a:sym typeface="Calibri"/>
            </a:endParaRPr>
          </a:p>
          <a:p>
            <a:pPr indent="0" lvl="0" marL="457200" rtl="0" algn="l">
              <a:lnSpc>
                <a:spcPct val="90000"/>
              </a:lnSpc>
              <a:spcBef>
                <a:spcPts val="800"/>
              </a:spcBef>
              <a:spcAft>
                <a:spcPts val="0"/>
              </a:spcAft>
              <a:buNone/>
            </a:pPr>
            <a:r>
              <a:rPr lang="en" sz="1800">
                <a:solidFill>
                  <a:schemeClr val="dk1"/>
                </a:solidFill>
                <a:highlight>
                  <a:srgbClr val="FFFFFF"/>
                </a:highlight>
                <a:latin typeface="Calibri"/>
                <a:ea typeface="Calibri"/>
                <a:cs typeface="Calibri"/>
                <a:sym typeface="Calibri"/>
              </a:rPr>
              <a:t>Using UNII to link out to other APIs + services and integrating that other data into this web page on the fly.</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drugs.ncats.io</a:t>
            </a:r>
            <a:endParaRPr/>
          </a:p>
        </p:txBody>
      </p:sp>
      <p:pic>
        <p:nvPicPr>
          <p:cNvPr id="117" name="Google Shape;117;p19"/>
          <p:cNvPicPr preferRelativeResize="0"/>
          <p:nvPr/>
        </p:nvPicPr>
        <p:blipFill rotWithShape="1">
          <a:blip r:embed="rId3">
            <a:alphaModFix/>
          </a:blip>
          <a:srcRect b="645" l="0" r="12518" t="0"/>
          <a:stretch/>
        </p:blipFill>
        <p:spPr>
          <a:xfrm>
            <a:off x="3851001" y="33250"/>
            <a:ext cx="3712100" cy="5110251"/>
          </a:xfrm>
          <a:prstGeom prst="rect">
            <a:avLst/>
          </a:prstGeom>
          <a:noFill/>
          <a:ln>
            <a:noFill/>
          </a:ln>
        </p:spPr>
      </p:pic>
      <p:sp>
        <p:nvSpPr>
          <p:cNvPr id="118" name="Google Shape;118;p19"/>
          <p:cNvSpPr txBox="1"/>
          <p:nvPr/>
        </p:nvSpPr>
        <p:spPr>
          <a:xfrm>
            <a:off x="-199300" y="1411900"/>
            <a:ext cx="4127700" cy="1412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rPr lang="en" sz="1800">
                <a:solidFill>
                  <a:schemeClr val="dk1"/>
                </a:solidFill>
                <a:highlight>
                  <a:srgbClr val="FFFFFF"/>
                </a:highlight>
                <a:latin typeface="Calibri"/>
                <a:ea typeface="Calibri"/>
                <a:cs typeface="Calibri"/>
                <a:sym typeface="Calibri"/>
              </a:rPr>
              <a:t>The Little Green shields are data that was manually curated by Rancho Biosciences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24" name="Google Shape;124;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125" name="Google Shape;125;p20"/>
          <p:cNvPicPr preferRelativeResize="0"/>
          <p:nvPr/>
        </p:nvPicPr>
        <p:blipFill>
          <a:blip r:embed="rId3">
            <a:alphaModFix/>
          </a:blip>
          <a:stretch>
            <a:fillRect/>
          </a:stretch>
        </p:blipFill>
        <p:spPr>
          <a:xfrm>
            <a:off x="1164794" y="0"/>
            <a:ext cx="681441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31" name="Google Shape;131;p2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132" name="Google Shape;132;p21"/>
          <p:cNvPicPr preferRelativeResize="0"/>
          <p:nvPr/>
        </p:nvPicPr>
        <p:blipFill>
          <a:blip r:embed="rId3">
            <a:alphaModFix/>
          </a:blip>
          <a:stretch>
            <a:fillRect/>
          </a:stretch>
        </p:blipFill>
        <p:spPr>
          <a:xfrm>
            <a:off x="1140572" y="0"/>
            <a:ext cx="6862856"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nvSpPr>
        <p:spPr>
          <a:xfrm>
            <a:off x="2499850" y="5564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projects that use GSRS</a:t>
            </a:r>
            <a:endParaRPr/>
          </a:p>
        </p:txBody>
      </p:sp>
      <p:sp>
        <p:nvSpPr>
          <p:cNvPr id="139" name="Google Shape;139;p22"/>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chemeClr val="lt1"/>
                </a:highlight>
              </a:rPr>
              <a:t>Beyond providing a resource to research community that provides robust definitions of the ingredients in marketed and investigational drugs, we also use the software and data to drive the research we do at NCATS.</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355600" lvl="0" marL="457200" rtl="0" algn="l">
              <a:spcBef>
                <a:spcPts val="800"/>
              </a:spcBef>
              <a:spcAft>
                <a:spcPts val="0"/>
              </a:spcAft>
              <a:buClr>
                <a:srgbClr val="008F67"/>
              </a:buClr>
              <a:buSzPts val="2000"/>
              <a:buChar char="•"/>
            </a:pPr>
            <a:r>
              <a:rPr lang="en" strike="sngStrike">
                <a:solidFill>
                  <a:srgbClr val="008F67"/>
                </a:solidFill>
              </a:rPr>
              <a:t>Inxight Drugs</a:t>
            </a:r>
            <a:endParaRPr strike="sngStrike">
              <a:solidFill>
                <a:srgbClr val="008F67"/>
              </a:solidFill>
            </a:endParaRPr>
          </a:p>
          <a:p>
            <a:pPr indent="-355600" lvl="0" marL="457200" rtl="0" algn="l">
              <a:spcBef>
                <a:spcPts val="0"/>
              </a:spcBef>
              <a:spcAft>
                <a:spcPts val="0"/>
              </a:spcAft>
              <a:buSzPts val="2000"/>
              <a:buChar char="•"/>
            </a:pPr>
            <a:r>
              <a:rPr lang="en"/>
              <a:t>Compound Registration</a:t>
            </a:r>
            <a:endParaRPr/>
          </a:p>
          <a:p>
            <a:pPr indent="-355600" lvl="0" marL="457200" rtl="0" algn="l">
              <a:spcBef>
                <a:spcPts val="0"/>
              </a:spcBef>
              <a:spcAft>
                <a:spcPts val="0"/>
              </a:spcAft>
              <a:buSzPts val="2000"/>
              <a:buChar char="•"/>
            </a:pPr>
            <a:r>
              <a:rPr lang="en"/>
              <a:t>NCATS Pharmaceutical Collection</a:t>
            </a:r>
            <a:endParaRPr/>
          </a:p>
          <a:p>
            <a:pPr indent="-355600" lvl="0" marL="457200" rtl="0" algn="l">
              <a:spcBef>
                <a:spcPts val="0"/>
              </a:spcBef>
              <a:spcAft>
                <a:spcPts val="0"/>
              </a:spcAft>
              <a:buClr>
                <a:schemeClr val="dk1"/>
              </a:buClr>
              <a:buSzPts val="2000"/>
              <a:buChar char="•"/>
            </a:pPr>
            <a:r>
              <a:rPr lang="en"/>
              <a:t>GARD</a:t>
            </a:r>
            <a:endParaRPr/>
          </a:p>
          <a:p>
            <a:pPr indent="-355600" lvl="0" marL="457200" rtl="0" algn="l">
              <a:spcBef>
                <a:spcPts val="0"/>
              </a:spcBef>
              <a:spcAft>
                <a:spcPts val="0"/>
              </a:spcAft>
              <a:buClr>
                <a:schemeClr val="dk1"/>
              </a:buClr>
              <a:buSzPts val="2000"/>
              <a:buChar char="•"/>
            </a:pPr>
            <a:r>
              <a:rPr lang="en"/>
              <a:t>Translator</a:t>
            </a:r>
            <a:endParaRPr/>
          </a:p>
          <a:p>
            <a:pPr indent="0" lvl="0" marL="457200" rtl="0" algn="l">
              <a:spcBef>
                <a:spcPts val="8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Compound Registration</a:t>
            </a:r>
            <a:endParaRPr/>
          </a:p>
          <a:p>
            <a:pPr indent="0" lvl="0" marL="0" rtl="0" algn="l">
              <a:spcBef>
                <a:spcPts val="0"/>
              </a:spcBef>
              <a:spcAft>
                <a:spcPts val="0"/>
              </a:spcAft>
              <a:buNone/>
            </a:pPr>
            <a:r>
              <a:rPr lang="en"/>
              <a:t>Using GSRS</a:t>
            </a:r>
            <a:endParaRPr/>
          </a:p>
        </p:txBody>
      </p:sp>
      <p:sp>
        <p:nvSpPr>
          <p:cNvPr id="145" name="Google Shape;145;p23"/>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rgbClr val="FFFFFF"/>
                </a:highlight>
              </a:rPr>
              <a:t>NCATS has </a:t>
            </a:r>
            <a:r>
              <a:rPr lang="en" sz="1800">
                <a:highlight>
                  <a:schemeClr val="lt1"/>
                </a:highlight>
              </a:rPr>
              <a:t>screening libraries of hundreds of thousands of molecules </a:t>
            </a:r>
            <a:endParaRPr sz="1800">
              <a:highlight>
                <a:schemeClr val="lt1"/>
              </a:highlight>
            </a:endParaRPr>
          </a:p>
          <a:p>
            <a:pPr indent="0" lvl="0" marL="0" rtl="0" algn="l">
              <a:spcBef>
                <a:spcPts val="800"/>
              </a:spcBef>
              <a:spcAft>
                <a:spcPts val="0"/>
              </a:spcAft>
              <a:buNone/>
            </a:pPr>
            <a:r>
              <a:t/>
            </a:r>
            <a:endParaRPr sz="1800">
              <a:highlight>
                <a:srgbClr val="FFFFFF"/>
              </a:highlight>
            </a:endParaRPr>
          </a:p>
          <a:p>
            <a:pPr indent="0" lvl="0" marL="0" rtl="0" algn="l">
              <a:spcBef>
                <a:spcPts val="800"/>
              </a:spcBef>
              <a:spcAft>
                <a:spcPts val="0"/>
              </a:spcAft>
              <a:buNone/>
            </a:pPr>
            <a:r>
              <a:rPr lang="en" sz="1800">
                <a:highlight>
                  <a:srgbClr val="FFFFFF"/>
                </a:highlight>
              </a:rPr>
              <a:t>We have a C</a:t>
            </a:r>
            <a:r>
              <a:rPr lang="en" sz="1800">
                <a:highlight>
                  <a:srgbClr val="FFFFFF"/>
                </a:highlight>
              </a:rPr>
              <a:t>ompound Registration System to support the high-throughput screening and medicinal chemistry activities that we do on-site.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NCATS Registration Process</a:t>
            </a:r>
            <a:endParaRPr/>
          </a:p>
        </p:txBody>
      </p:sp>
      <p:sp>
        <p:nvSpPr>
          <p:cNvPr id="151" name="Google Shape;151;p24"/>
          <p:cNvSpPr/>
          <p:nvPr/>
        </p:nvSpPr>
        <p:spPr>
          <a:xfrm>
            <a:off x="311700" y="2833075"/>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Chemical Structure</a:t>
            </a:r>
            <a:endParaRPr/>
          </a:p>
        </p:txBody>
      </p:sp>
      <p:sp>
        <p:nvSpPr>
          <p:cNvPr id="152" name="Google Shape;152;p24"/>
          <p:cNvSpPr/>
          <p:nvPr/>
        </p:nvSpPr>
        <p:spPr>
          <a:xfrm>
            <a:off x="4205975" y="188572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#1</a:t>
            </a:r>
            <a:endParaRPr/>
          </a:p>
        </p:txBody>
      </p:sp>
      <p:sp>
        <p:nvSpPr>
          <p:cNvPr id="153" name="Google Shape;153;p24"/>
          <p:cNvSpPr/>
          <p:nvPr/>
        </p:nvSpPr>
        <p:spPr>
          <a:xfrm>
            <a:off x="4205975" y="326457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#2</a:t>
            </a:r>
            <a:endParaRPr/>
          </a:p>
        </p:txBody>
      </p:sp>
      <p:sp>
        <p:nvSpPr>
          <p:cNvPr id="154" name="Google Shape;154;p24"/>
          <p:cNvSpPr/>
          <p:nvPr/>
        </p:nvSpPr>
        <p:spPr>
          <a:xfrm>
            <a:off x="2241875" y="2709925"/>
            <a:ext cx="1282800" cy="754500"/>
          </a:xfrm>
          <a:prstGeom prst="roundRect">
            <a:avLst>
              <a:gd fmla="val 16667"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nvSpPr>
        <p:spPr>
          <a:xfrm>
            <a:off x="2241875" y="2724475"/>
            <a:ext cx="12828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51C75"/>
                </a:solidFill>
              </a:rPr>
              <a:t>Commercial Proprietary System</a:t>
            </a:r>
            <a:endParaRPr b="1">
              <a:solidFill>
                <a:srgbClr val="351C75"/>
              </a:solidFill>
            </a:endParaRPr>
          </a:p>
        </p:txBody>
      </p:sp>
      <p:cxnSp>
        <p:nvCxnSpPr>
          <p:cNvPr id="156" name="Google Shape;156;p24"/>
          <p:cNvCxnSpPr>
            <a:stCxn id="151" idx="3"/>
            <a:endCxn id="155" idx="1"/>
          </p:cNvCxnSpPr>
          <p:nvPr/>
        </p:nvCxnSpPr>
        <p:spPr>
          <a:xfrm flipH="1" rot="10800000">
            <a:off x="1900500" y="2934775"/>
            <a:ext cx="341400" cy="1524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4"/>
          <p:cNvCxnSpPr>
            <a:stCxn id="155" idx="3"/>
            <a:endCxn id="152" idx="2"/>
          </p:cNvCxnSpPr>
          <p:nvPr/>
        </p:nvCxnSpPr>
        <p:spPr>
          <a:xfrm flipH="1" rot="10800000">
            <a:off x="3524675" y="2311075"/>
            <a:ext cx="681300" cy="6237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4"/>
          <p:cNvCxnSpPr>
            <a:stCxn id="155" idx="3"/>
            <a:endCxn id="153" idx="2"/>
          </p:cNvCxnSpPr>
          <p:nvPr/>
        </p:nvCxnSpPr>
        <p:spPr>
          <a:xfrm>
            <a:off x="3524675" y="2934775"/>
            <a:ext cx="681300" cy="7554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4"/>
          <p:cNvSpPr txBox="1"/>
          <p:nvPr/>
        </p:nvSpPr>
        <p:spPr>
          <a:xfrm>
            <a:off x="2193575" y="3479775"/>
            <a:ext cx="13311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ID Generation</a:t>
            </a:r>
            <a:endParaRPr i="1"/>
          </a:p>
        </p:txBody>
      </p:sp>
      <p:sp>
        <p:nvSpPr>
          <p:cNvPr id="160" name="Google Shape;160;p24"/>
          <p:cNvSpPr txBox="1"/>
          <p:nvPr/>
        </p:nvSpPr>
        <p:spPr>
          <a:xfrm>
            <a:off x="5350000" y="1954550"/>
            <a:ext cx="3604200" cy="238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are multiple databases where compounds go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schema is the same, but are used by different tools/resources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And have different access restrictions</a:t>
            </a:r>
            <a:endParaRPr/>
          </a:p>
        </p:txBody>
      </p:sp>
      <p:sp>
        <p:nvSpPr>
          <p:cNvPr id="161" name="Google Shape;161;p24"/>
          <p:cNvSpPr/>
          <p:nvPr/>
        </p:nvSpPr>
        <p:spPr>
          <a:xfrm>
            <a:off x="531875" y="1491575"/>
            <a:ext cx="1182600" cy="1126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4"/>
          <p:cNvPicPr preferRelativeResize="0"/>
          <p:nvPr/>
        </p:nvPicPr>
        <p:blipFill>
          <a:blip r:embed="rId3">
            <a:alphaModFix/>
          </a:blip>
          <a:stretch>
            <a:fillRect/>
          </a:stretch>
        </p:blipFill>
        <p:spPr>
          <a:xfrm>
            <a:off x="440550" y="1389125"/>
            <a:ext cx="1331100" cy="133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Commercial Proprietary System vs GSRS</a:t>
            </a:r>
            <a:endParaRPr/>
          </a:p>
        </p:txBody>
      </p:sp>
      <p:graphicFrame>
        <p:nvGraphicFramePr>
          <p:cNvPr id="168" name="Google Shape;168;p25"/>
          <p:cNvGraphicFramePr/>
          <p:nvPr/>
        </p:nvGraphicFramePr>
        <p:xfrm>
          <a:off x="138525" y="1544250"/>
          <a:ext cx="3000000" cy="3000000"/>
        </p:xfrm>
        <a:graphic>
          <a:graphicData uri="http://schemas.openxmlformats.org/drawingml/2006/table">
            <a:tbl>
              <a:tblPr>
                <a:noFill/>
                <a:tableStyleId>{AE4111AE-0730-4BC4-9B19-1DC4622907EE}</a:tableStyleId>
              </a:tblPr>
              <a:tblGrid>
                <a:gridCol w="1411075"/>
                <a:gridCol w="1411075"/>
                <a:gridCol w="1411075"/>
                <a:gridCol w="1411075"/>
                <a:gridCol w="1192800"/>
                <a:gridCol w="2029850"/>
              </a:tblGrid>
              <a:tr h="381000">
                <a:tc>
                  <a:txBody>
                    <a:bodyPr>
                      <a:noAutofit/>
                    </a:bodyPr>
                    <a:lstStyle/>
                    <a:p>
                      <a:pPr indent="0" lvl="0" marL="0" rtl="0" algn="l">
                        <a:spcBef>
                          <a:spcPts val="0"/>
                        </a:spcBef>
                        <a:spcAft>
                          <a:spcPts val="0"/>
                        </a:spcAft>
                        <a:buNone/>
                      </a:pPr>
                      <a:r>
                        <a:rPr b="1" lang="en">
                          <a:solidFill>
                            <a:srgbClr val="4A86E8"/>
                          </a:solidFill>
                        </a:rPr>
                        <a:t>Substance Type</a:t>
                      </a:r>
                      <a:endParaRPr b="1">
                        <a:solidFill>
                          <a:srgbClr val="4A86E8"/>
                        </a:solidFill>
                      </a:endParaRPr>
                    </a:p>
                  </a:txBody>
                  <a:tcPr marT="91425" marB="91425" marR="91425" marL="91425"/>
                </a:tc>
                <a:tc>
                  <a:txBody>
                    <a:bodyPr>
                      <a:noAutofit/>
                    </a:bodyPr>
                    <a:lstStyle/>
                    <a:p>
                      <a:pPr indent="0" lvl="0" marL="0" rtl="0" algn="l">
                        <a:spcBef>
                          <a:spcPts val="0"/>
                        </a:spcBef>
                        <a:spcAft>
                          <a:spcPts val="0"/>
                        </a:spcAft>
                        <a:buNone/>
                      </a:pPr>
                      <a:r>
                        <a:rPr b="1" lang="en">
                          <a:solidFill>
                            <a:srgbClr val="00FF00"/>
                          </a:solidFill>
                        </a:rPr>
                        <a:t>Chemical</a:t>
                      </a:r>
                      <a:endParaRPr b="1">
                        <a:solidFill>
                          <a:srgbClr val="00FF00"/>
                        </a:solidFill>
                      </a:endParaRPr>
                    </a:p>
                  </a:txBody>
                  <a:tcPr marT="91425" marB="91425" marR="91425" marL="91425">
                    <a:lnR cap="flat" cmpd="sng" w="9525">
                      <a:solidFill>
                        <a:srgbClr val="9E9E9E"/>
                      </a:solidFill>
                      <a:prstDash val="solid"/>
                      <a:round/>
                      <a:headEnd len="sm" w="sm" type="none"/>
                      <a:tailEnd len="sm" w="sm" type="none"/>
                    </a:lnR>
                    <a:solidFill>
                      <a:srgbClr val="274E13"/>
                    </a:solidFill>
                  </a:tcPr>
                </a:tc>
                <a:tc>
                  <a:txBody>
                    <a:bodyPr>
                      <a:noAutofit/>
                    </a:bodyPr>
                    <a:lstStyle/>
                    <a:p>
                      <a:pPr indent="0" lvl="0" marL="0" rtl="0" algn="l">
                        <a:spcBef>
                          <a:spcPts val="0"/>
                        </a:spcBef>
                        <a:spcAft>
                          <a:spcPts val="0"/>
                        </a:spcAft>
                        <a:buNone/>
                      </a:pPr>
                      <a:r>
                        <a:rPr b="1" lang="en">
                          <a:solidFill>
                            <a:srgbClr val="E69138"/>
                          </a:solidFill>
                        </a:rPr>
                        <a:t>Polymer</a:t>
                      </a:r>
                      <a:endParaRPr b="1">
                        <a:solidFill>
                          <a:srgbClr val="E6913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83F04"/>
                    </a:solidFill>
                  </a:tcPr>
                </a:tc>
                <a:tc>
                  <a:txBody>
                    <a:bodyPr>
                      <a:noAutofit/>
                    </a:bodyPr>
                    <a:lstStyle/>
                    <a:p>
                      <a:pPr indent="0" lvl="0" marL="0" rtl="0" algn="l">
                        <a:spcBef>
                          <a:spcPts val="0"/>
                        </a:spcBef>
                        <a:spcAft>
                          <a:spcPts val="0"/>
                        </a:spcAft>
                        <a:buNone/>
                      </a:pPr>
                      <a:r>
                        <a:rPr b="1" lang="en">
                          <a:solidFill>
                            <a:srgbClr val="E69138"/>
                          </a:solidFill>
                        </a:rPr>
                        <a:t>Protein</a:t>
                      </a:r>
                      <a:endParaRPr b="1">
                        <a:solidFill>
                          <a:srgbClr val="E69138"/>
                        </a:solidFill>
                      </a:endParaRPr>
                    </a:p>
                  </a:txBody>
                  <a:tcPr marT="91425" marB="91425" marR="91425" marL="91425">
                    <a:lnL cap="flat" cmpd="sng" w="9525">
                      <a:solidFill>
                        <a:srgbClr val="9E9E9E"/>
                      </a:solidFill>
                      <a:prstDash val="solid"/>
                      <a:round/>
                      <a:headEnd len="sm" w="sm" type="none"/>
                      <a:tailEnd len="sm" w="sm" type="none"/>
                    </a:lnL>
                    <a:solidFill>
                      <a:srgbClr val="783F04"/>
                    </a:solidFill>
                  </a:tcPr>
                </a:tc>
                <a:tc>
                  <a:txBody>
                    <a:bodyPr>
                      <a:noAutofit/>
                    </a:bodyPr>
                    <a:lstStyle/>
                    <a:p>
                      <a:pPr indent="0" lvl="0" marL="0" rtl="0" algn="l">
                        <a:spcBef>
                          <a:spcPts val="0"/>
                        </a:spcBef>
                        <a:spcAft>
                          <a:spcPts val="0"/>
                        </a:spcAft>
                        <a:buNone/>
                      </a:pPr>
                      <a:r>
                        <a:rPr b="1" lang="en">
                          <a:solidFill>
                            <a:srgbClr val="E69138"/>
                          </a:solidFill>
                        </a:rPr>
                        <a:t>Nucleic Acid</a:t>
                      </a:r>
                      <a:endParaRPr b="1">
                        <a:solidFill>
                          <a:srgbClr val="E69138"/>
                        </a:solidFill>
                      </a:endParaRPr>
                    </a:p>
                  </a:txBody>
                  <a:tcPr marT="91425" marB="91425" marR="91425" marL="91425">
                    <a:solidFill>
                      <a:srgbClr val="783F04"/>
                    </a:solidFill>
                  </a:tcPr>
                </a:tc>
                <a:tc>
                  <a:txBody>
                    <a:bodyPr>
                      <a:noAutofit/>
                    </a:bodyPr>
                    <a:lstStyle/>
                    <a:p>
                      <a:pPr indent="0" lvl="0" marL="0" rtl="0" algn="l">
                        <a:spcBef>
                          <a:spcPts val="0"/>
                        </a:spcBef>
                        <a:spcAft>
                          <a:spcPts val="0"/>
                        </a:spcAft>
                        <a:buNone/>
                      </a:pPr>
                      <a:r>
                        <a:rPr b="1" lang="en">
                          <a:solidFill>
                            <a:srgbClr val="E69138"/>
                          </a:solidFill>
                        </a:rPr>
                        <a:t>Structurally Diverse</a:t>
                      </a:r>
                      <a:endParaRPr b="1">
                        <a:solidFill>
                          <a:srgbClr val="E69138"/>
                        </a:solidFill>
                      </a:endParaRPr>
                    </a:p>
                  </a:txBody>
                  <a:tcPr marT="91425" marB="91425" marR="91425" marL="91425">
                    <a:solidFill>
                      <a:srgbClr val="783F04"/>
                    </a:solidFill>
                  </a:tcPr>
                </a:tc>
              </a:tr>
              <a:tr h="396200">
                <a:tc>
                  <a:txBody>
                    <a:bodyPr>
                      <a:noAutofit/>
                    </a:bodyPr>
                    <a:lstStyle/>
                    <a:p>
                      <a:pPr indent="0" lvl="0" marL="0" rtl="0" algn="l">
                        <a:spcBef>
                          <a:spcPts val="0"/>
                        </a:spcBef>
                        <a:spcAft>
                          <a:spcPts val="0"/>
                        </a:spcAft>
                        <a:buNone/>
                      </a:pPr>
                      <a:r>
                        <a:rPr b="1" lang="en"/>
                        <a:t>Defined By</a:t>
                      </a:r>
                      <a:endParaRPr b="1"/>
                    </a:p>
                  </a:txBody>
                  <a:tcPr marT="91425" marB="91425" marR="91425" marL="91425"/>
                </a:tc>
                <a:tc>
                  <a:txBody>
                    <a:bodyPr>
                      <a:noAutofit/>
                    </a:bodyPr>
                    <a:lstStyle/>
                    <a:p>
                      <a:pPr indent="0" lvl="0" marL="0" rtl="0" algn="l">
                        <a:spcBef>
                          <a:spcPts val="0"/>
                        </a:spcBef>
                        <a:spcAft>
                          <a:spcPts val="0"/>
                        </a:spcAft>
                        <a:buNone/>
                      </a:pPr>
                      <a:r>
                        <a:rPr lang="en"/>
                        <a:t>Chemical Structure</a:t>
                      </a:r>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
                        <a:t>Structural Repeat Unit(s)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Amino Acid Sequence(s)</a:t>
                      </a:r>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
                        <a:t>Nucleobase Sequence</a:t>
                      </a:r>
                      <a:endParaRPr/>
                    </a:p>
                  </a:txBody>
                  <a:tcPr marT="91425" marB="91425" marR="91425" marL="91425"/>
                </a:tc>
                <a:tc>
                  <a:txBody>
                    <a:bodyPr>
                      <a:noAutofit/>
                    </a:bodyPr>
                    <a:lstStyle/>
                    <a:p>
                      <a:pPr indent="0" lvl="0" marL="0" rtl="0" algn="l">
                        <a:spcBef>
                          <a:spcPts val="0"/>
                        </a:spcBef>
                        <a:spcAft>
                          <a:spcPts val="0"/>
                        </a:spcAft>
                        <a:buNone/>
                      </a:pPr>
                      <a:r>
                        <a:rPr lang="en"/>
                        <a:t>Taxonomic Information + Part</a:t>
                      </a:r>
                      <a:endParaRPr/>
                    </a:p>
                  </a:txBody>
                  <a:tcPr marT="91425" marB="91425" marR="91425" marL="91425"/>
                </a:tc>
              </a:tr>
              <a:tr h="1260850">
                <a:tc>
                  <a:txBody>
                    <a:bodyPr>
                      <a:noAutofit/>
                    </a:bodyPr>
                    <a:lstStyle/>
                    <a:p>
                      <a:pPr indent="0" lvl="0" marL="0" rtl="0" algn="l">
                        <a:spcBef>
                          <a:spcPts val="0"/>
                        </a:spcBef>
                        <a:spcAft>
                          <a:spcPts val="0"/>
                        </a:spcAft>
                        <a:buNone/>
                      </a:pPr>
                      <a:r>
                        <a:rPr b="1" lang="en"/>
                        <a:t>Example</a:t>
                      </a:r>
                      <a:endParaRPr b="1"/>
                    </a:p>
                  </a:txBody>
                  <a:tcPr marT="91425" marB="91425" marR="91425" marL="91425"/>
                </a:tc>
                <a:tc>
                  <a:txBody>
                    <a:bodyPr>
                      <a:noAutofit/>
                    </a:bodyPr>
                    <a:lstStyle/>
                    <a:p>
                      <a:pPr indent="0" lvl="0" marL="0" rtl="0" algn="l">
                        <a:spcBef>
                          <a:spcPts val="0"/>
                        </a:spcBef>
                        <a:spcAft>
                          <a:spcPts val="0"/>
                        </a:spcAft>
                        <a:buNone/>
                      </a:pPr>
                      <a:r>
                        <a:t/>
                      </a:r>
                      <a:endParaRPr b="1"/>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t/>
                      </a:r>
                      <a:endParaRPr sz="8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&gt;</a:t>
                      </a:r>
                      <a:r>
                        <a:rPr lang="en" sz="800">
                          <a:solidFill>
                            <a:schemeClr val="dk1"/>
                          </a:solidFill>
                          <a:latin typeface="Courier New"/>
                          <a:ea typeface="Courier New"/>
                          <a:cs typeface="Courier New"/>
                          <a:sym typeface="Courier New"/>
                        </a:rPr>
                        <a:t>A35X00TA2K</a:t>
                      </a:r>
                      <a:r>
                        <a:rPr lang="en" sz="800">
                          <a:latin typeface="Courier New"/>
                          <a:ea typeface="Courier New"/>
                          <a:cs typeface="Courier New"/>
                          <a:sym typeface="Courier New"/>
                        </a:rPr>
                        <a:t>                    </a:t>
                      </a:r>
                      <a:br>
                        <a:rPr lang="en" sz="800">
                          <a:latin typeface="Courier New"/>
                          <a:ea typeface="Courier New"/>
                          <a:cs typeface="Courier New"/>
                          <a:sym typeface="Courier New"/>
                        </a:rPr>
                      </a:br>
                      <a:r>
                        <a:rPr lang="en" sz="800">
                          <a:latin typeface="Courier New"/>
                          <a:ea typeface="Courier New"/>
                          <a:cs typeface="Courier New"/>
                          <a:sym typeface="Courier New"/>
                        </a:rPr>
                        <a:t>RCPGCGQGVQAGCPGGCVEEEDGGSPAEGCAEAEGCLRREGQECGVYTPNCAPGLQCHPP...</a:t>
                      </a:r>
                      <a:endParaRPr sz="800">
                        <a:latin typeface="Courier New"/>
                        <a:ea typeface="Courier New"/>
                        <a:cs typeface="Courier New"/>
                        <a:sym typeface="Courier New"/>
                      </a:endParaRPr>
                    </a:p>
                    <a:p>
                      <a:pPr indent="0" lvl="0" marL="0" rtl="0" algn="l">
                        <a:spcBef>
                          <a:spcPts val="0"/>
                        </a:spcBef>
                        <a:spcAft>
                          <a:spcPts val="0"/>
                        </a:spcAft>
                        <a:buNone/>
                      </a:pPr>
                      <a:r>
                        <a:t/>
                      </a:r>
                      <a:endParaRPr sz="800"/>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Clr>
                          <a:schemeClr val="dk1"/>
                        </a:buClr>
                        <a:buSzPts val="1100"/>
                        <a:buFont typeface="Arial"/>
                        <a:buNone/>
                      </a:pPr>
                      <a:r>
                        <a:rPr lang="en" sz="800">
                          <a:latin typeface="Courier New"/>
                          <a:ea typeface="Courier New"/>
                          <a:cs typeface="Courier New"/>
                          <a:sym typeface="Courier New"/>
                        </a:rPr>
                        <a:t>&gt;</a:t>
                      </a:r>
                      <a:r>
                        <a:rPr lang="en" sz="800">
                          <a:solidFill>
                            <a:schemeClr val="dk1"/>
                          </a:solidFill>
                          <a:latin typeface="Courier New"/>
                          <a:ea typeface="Courier New"/>
                          <a:cs typeface="Courier New"/>
                          <a:sym typeface="Courier New"/>
                        </a:rPr>
                        <a:t>303159CVH9</a:t>
                      </a:r>
                      <a:r>
                        <a:rPr lang="en" sz="800">
                          <a:latin typeface="Courier New"/>
                          <a:ea typeface="Courier New"/>
                          <a:cs typeface="Courier New"/>
                          <a:sym typeface="Courier New"/>
                        </a:rPr>
                        <a:t>                    </a:t>
                      </a:r>
                      <a:br>
                        <a:rPr lang="en" sz="800">
                          <a:latin typeface="Courier New"/>
                          <a:ea typeface="Courier New"/>
                          <a:cs typeface="Courier New"/>
                          <a:sym typeface="Courier New"/>
                        </a:rPr>
                      </a:br>
                      <a:r>
                        <a:rPr lang="en" sz="800">
                          <a:latin typeface="Courier New"/>
                          <a:ea typeface="Courier New"/>
                          <a:cs typeface="Courier New"/>
                          <a:sym typeface="Courier New"/>
                        </a:rPr>
                        <a:t>TAAACGTTATAACGTTATGACGTCAT</a:t>
                      </a:r>
                      <a:endParaRPr sz="800">
                        <a:latin typeface="Courier New"/>
                        <a:ea typeface="Courier New"/>
                        <a:cs typeface="Courier New"/>
                        <a:sym typeface="Courier New"/>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pic>
        <p:nvPicPr>
          <p:cNvPr id="169" name="Google Shape;169;p25"/>
          <p:cNvPicPr preferRelativeResize="0"/>
          <p:nvPr/>
        </p:nvPicPr>
        <p:blipFill rotWithShape="1">
          <a:blip r:embed="rId3">
            <a:alphaModFix/>
          </a:blip>
          <a:srcRect b="17900" l="0" r="0" t="18643"/>
          <a:stretch/>
        </p:blipFill>
        <p:spPr>
          <a:xfrm>
            <a:off x="1595450" y="3134088"/>
            <a:ext cx="1331025" cy="900900"/>
          </a:xfrm>
          <a:prstGeom prst="rect">
            <a:avLst/>
          </a:prstGeom>
          <a:noFill/>
          <a:ln>
            <a:noFill/>
          </a:ln>
        </p:spPr>
      </p:pic>
      <p:pic>
        <p:nvPicPr>
          <p:cNvPr id="170" name="Google Shape;170;p25"/>
          <p:cNvPicPr preferRelativeResize="0"/>
          <p:nvPr/>
        </p:nvPicPr>
        <p:blipFill rotWithShape="1">
          <a:blip r:embed="rId4">
            <a:alphaModFix/>
          </a:blip>
          <a:srcRect b="42086" l="33710" r="7894" t="42395"/>
          <a:stretch/>
        </p:blipFill>
        <p:spPr>
          <a:xfrm>
            <a:off x="3023838" y="3329175"/>
            <a:ext cx="1285850" cy="341700"/>
          </a:xfrm>
          <a:prstGeom prst="rect">
            <a:avLst/>
          </a:prstGeom>
          <a:noFill/>
          <a:ln>
            <a:noFill/>
          </a:ln>
        </p:spPr>
      </p:pic>
      <p:pic>
        <p:nvPicPr>
          <p:cNvPr id="171" name="Google Shape;171;p25"/>
          <p:cNvPicPr preferRelativeResize="0"/>
          <p:nvPr/>
        </p:nvPicPr>
        <p:blipFill>
          <a:blip r:embed="rId5">
            <a:alphaModFix/>
          </a:blip>
          <a:stretch>
            <a:fillRect/>
          </a:stretch>
        </p:blipFill>
        <p:spPr>
          <a:xfrm>
            <a:off x="7101775" y="2787125"/>
            <a:ext cx="1779125" cy="1154225"/>
          </a:xfrm>
          <a:prstGeom prst="rect">
            <a:avLst/>
          </a:prstGeom>
          <a:noFill/>
          <a:ln>
            <a:noFill/>
          </a:ln>
        </p:spPr>
      </p:pic>
      <p:sp>
        <p:nvSpPr>
          <p:cNvPr id="172" name="Google Shape;172;p25"/>
          <p:cNvSpPr txBox="1"/>
          <p:nvPr/>
        </p:nvSpPr>
        <p:spPr>
          <a:xfrm>
            <a:off x="1463300" y="952513"/>
            <a:ext cx="1529700" cy="7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74E13"/>
                </a:solidFill>
              </a:rPr>
              <a:t>Well-supported</a:t>
            </a:r>
            <a:endParaRPr>
              <a:solidFill>
                <a:srgbClr val="274E13"/>
              </a:solidFill>
            </a:endParaRPr>
          </a:p>
          <a:p>
            <a:pPr indent="0" lvl="0" marL="0" rtl="0" algn="ctr">
              <a:spcBef>
                <a:spcPts val="0"/>
              </a:spcBef>
              <a:spcAft>
                <a:spcPts val="0"/>
              </a:spcAft>
              <a:buNone/>
            </a:pPr>
            <a:r>
              <a:rPr lang="en">
                <a:solidFill>
                  <a:srgbClr val="274E13"/>
                </a:solidFill>
              </a:rPr>
              <a:t>in </a:t>
            </a:r>
            <a:r>
              <a:rPr b="1" i="1" lang="en">
                <a:solidFill>
                  <a:srgbClr val="274E13"/>
                </a:solidFill>
              </a:rPr>
              <a:t>both</a:t>
            </a:r>
            <a:endParaRPr b="1" i="1">
              <a:solidFill>
                <a:srgbClr val="274E13"/>
              </a:solidFill>
            </a:endParaRPr>
          </a:p>
        </p:txBody>
      </p:sp>
      <p:sp>
        <p:nvSpPr>
          <p:cNvPr id="173" name="Google Shape;173;p25"/>
          <p:cNvSpPr txBox="1"/>
          <p:nvPr/>
        </p:nvSpPr>
        <p:spPr>
          <a:xfrm>
            <a:off x="3241275" y="1159950"/>
            <a:ext cx="46617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83F04"/>
                </a:solidFill>
              </a:rPr>
              <a:t>Ad hoc support in </a:t>
            </a:r>
            <a:r>
              <a:rPr b="1" lang="en">
                <a:solidFill>
                  <a:srgbClr val="783F04"/>
                </a:solidFill>
              </a:rPr>
              <a:t>CPS</a:t>
            </a:r>
            <a:r>
              <a:rPr lang="en">
                <a:solidFill>
                  <a:srgbClr val="783F04"/>
                </a:solidFill>
              </a:rPr>
              <a:t>, full support in </a:t>
            </a:r>
            <a:r>
              <a:rPr b="1" lang="en">
                <a:solidFill>
                  <a:srgbClr val="274E13"/>
                </a:solidFill>
              </a:rPr>
              <a:t>GSRS</a:t>
            </a:r>
            <a:endParaRPr b="1">
              <a:solidFill>
                <a:srgbClr val="274E1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Problems with molecules in Proprietary System:</a:t>
            </a:r>
            <a:endParaRPr b="0"/>
          </a:p>
        </p:txBody>
      </p:sp>
      <p:sp>
        <p:nvSpPr>
          <p:cNvPr id="179" name="Google Shape;179;p26"/>
          <p:cNvSpPr txBox="1"/>
          <p:nvPr>
            <p:ph idx="4294967295" type="body"/>
          </p:nvPr>
        </p:nvSpPr>
        <p:spPr>
          <a:xfrm>
            <a:off x="311700" y="1152475"/>
            <a:ext cx="51447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Difficulty detecting tautomers, leads to lots of IDs</a:t>
            </a:r>
            <a:endParaRPr/>
          </a:p>
          <a:p>
            <a:pPr indent="-330200" lvl="0" marL="457200" rtl="0" algn="l">
              <a:spcBef>
                <a:spcPts val="0"/>
              </a:spcBef>
              <a:spcAft>
                <a:spcPts val="0"/>
              </a:spcAft>
              <a:buSzPts val="1600"/>
              <a:buChar char="•"/>
            </a:pPr>
            <a:r>
              <a:rPr lang="en"/>
              <a:t>Difficulty standardizing structures</a:t>
            </a:r>
            <a:endParaRPr/>
          </a:p>
          <a:p>
            <a:pPr indent="-330200" lvl="0" marL="457200" rtl="0" algn="l">
              <a:spcBef>
                <a:spcPts val="0"/>
              </a:spcBef>
              <a:spcAft>
                <a:spcPts val="0"/>
              </a:spcAft>
              <a:buSzPts val="1600"/>
              <a:buChar char="•"/>
            </a:pPr>
            <a:r>
              <a:rPr lang="en"/>
              <a:t>Harder to implement custom rules</a:t>
            </a:r>
            <a:endParaRPr/>
          </a:p>
          <a:p>
            <a:pPr indent="-330200" lvl="0" marL="457200" rtl="0" algn="l">
              <a:spcBef>
                <a:spcPts val="0"/>
              </a:spcBef>
              <a:spcAft>
                <a:spcPts val="0"/>
              </a:spcAft>
              <a:buSzPts val="1600"/>
              <a:buChar char="•"/>
            </a:pPr>
            <a:r>
              <a:rPr lang="en"/>
              <a:t>Harder to share best practices when we get it “right”</a:t>
            </a:r>
            <a:endParaRPr/>
          </a:p>
        </p:txBody>
      </p:sp>
      <p:sp>
        <p:nvSpPr>
          <p:cNvPr id="180" name="Google Shape;180;p26"/>
          <p:cNvSpPr txBox="1"/>
          <p:nvPr/>
        </p:nvSpPr>
        <p:spPr>
          <a:xfrm>
            <a:off x="6837600" y="2796675"/>
            <a:ext cx="1719600" cy="12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NCGC00015067</a:t>
            </a:r>
            <a:endParaRPr/>
          </a:p>
          <a:p>
            <a:pPr indent="0" lvl="0" marL="0" rtl="0" algn="l">
              <a:spcBef>
                <a:spcPts val="0"/>
              </a:spcBef>
              <a:spcAft>
                <a:spcPts val="0"/>
              </a:spcAft>
              <a:buNone/>
            </a:pPr>
            <a:r>
              <a:rPr lang="en"/>
              <a:t>NCGC00090977</a:t>
            </a:r>
            <a:endParaRPr/>
          </a:p>
          <a:p>
            <a:pPr indent="0" lvl="0" marL="0" rtl="0" algn="l">
              <a:spcBef>
                <a:spcPts val="0"/>
              </a:spcBef>
              <a:spcAft>
                <a:spcPts val="0"/>
              </a:spcAft>
              <a:buNone/>
            </a:pPr>
            <a:r>
              <a:rPr lang="en"/>
              <a:t>NCGC00254034</a:t>
            </a:r>
            <a:endParaRPr/>
          </a:p>
          <a:p>
            <a:pPr indent="0" lvl="0" marL="0" rtl="0" algn="l">
              <a:spcBef>
                <a:spcPts val="0"/>
              </a:spcBef>
              <a:spcAft>
                <a:spcPts val="0"/>
              </a:spcAft>
              <a:buNone/>
            </a:pPr>
            <a:r>
              <a:rPr lang="en"/>
              <a:t>NCGC00259666</a:t>
            </a:r>
            <a:endParaRPr/>
          </a:p>
          <a:p>
            <a:pPr indent="0" lvl="0" marL="0" rtl="0" algn="l">
              <a:spcBef>
                <a:spcPts val="0"/>
              </a:spcBef>
              <a:spcAft>
                <a:spcPts val="0"/>
              </a:spcAft>
              <a:buNone/>
            </a:pPr>
            <a:r>
              <a:rPr lang="en"/>
              <a:t>NCGC00260723</a:t>
            </a:r>
            <a:endParaRPr/>
          </a:p>
          <a:p>
            <a:pPr indent="0" lvl="0" marL="0" rtl="0" algn="l">
              <a:spcBef>
                <a:spcPts val="0"/>
              </a:spcBef>
              <a:spcAft>
                <a:spcPts val="0"/>
              </a:spcAft>
              <a:buNone/>
            </a:pPr>
            <a:r>
              <a:t/>
            </a:r>
            <a:endParaRPr/>
          </a:p>
        </p:txBody>
      </p:sp>
      <p:pic>
        <p:nvPicPr>
          <p:cNvPr id="181" name="Google Shape;181;p26"/>
          <p:cNvPicPr preferRelativeResize="0"/>
          <p:nvPr/>
        </p:nvPicPr>
        <p:blipFill>
          <a:blip r:embed="rId3">
            <a:alphaModFix/>
          </a:blip>
          <a:stretch>
            <a:fillRect/>
          </a:stretch>
        </p:blipFill>
        <p:spPr>
          <a:xfrm>
            <a:off x="6640425" y="1286200"/>
            <a:ext cx="1801650" cy="1801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5" name="Shape 185"/>
        <p:cNvGrpSpPr/>
        <p:nvPr/>
      </p:nvGrpSpPr>
      <p:grpSpPr>
        <a:xfrm>
          <a:off x="0" y="0"/>
          <a:ext cx="0" cy="0"/>
          <a:chOff x="0" y="0"/>
          <a:chExt cx="0" cy="0"/>
        </a:xfrm>
      </p:grpSpPr>
      <p:sp>
        <p:nvSpPr>
          <p:cNvPr id="186" name="Google Shape;186;p27"/>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Chemical Uniqueness: Lychi</a:t>
            </a:r>
            <a:endParaRPr/>
          </a:p>
        </p:txBody>
      </p:sp>
      <p:pic>
        <p:nvPicPr>
          <p:cNvPr id="187" name="Google Shape;187;p27"/>
          <p:cNvPicPr preferRelativeResize="0"/>
          <p:nvPr/>
        </p:nvPicPr>
        <p:blipFill>
          <a:blip r:embed="rId3">
            <a:alphaModFix/>
          </a:blip>
          <a:stretch>
            <a:fillRect/>
          </a:stretch>
        </p:blipFill>
        <p:spPr>
          <a:xfrm>
            <a:off x="3717900" y="941975"/>
            <a:ext cx="1355525" cy="1779500"/>
          </a:xfrm>
          <a:prstGeom prst="rect">
            <a:avLst/>
          </a:prstGeom>
          <a:noFill/>
          <a:ln>
            <a:noFill/>
          </a:ln>
        </p:spPr>
      </p:pic>
      <p:sp>
        <p:nvSpPr>
          <p:cNvPr id="188" name="Google Shape;188;p27"/>
          <p:cNvSpPr txBox="1"/>
          <p:nvPr/>
        </p:nvSpPr>
        <p:spPr>
          <a:xfrm>
            <a:off x="3023500" y="2623950"/>
            <a:ext cx="2930400" cy="5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highlight>
                  <a:srgbClr val="FFFF00"/>
                </a:highlight>
                <a:latin typeface="Courier New"/>
                <a:ea typeface="Courier New"/>
                <a:cs typeface="Courier New"/>
                <a:sym typeface="Courier New"/>
              </a:rPr>
              <a:t>NM5XP8H4S</a:t>
            </a:r>
            <a:r>
              <a:rPr lang="en" sz="800">
                <a:latin typeface="Courier New"/>
                <a:ea typeface="Courier New"/>
                <a:cs typeface="Courier New"/>
                <a:sym typeface="Courier New"/>
              </a:rPr>
              <a:t>-</a:t>
            </a:r>
            <a:r>
              <a:rPr lang="en" sz="800">
                <a:highlight>
                  <a:srgbClr val="B6D7A8"/>
                </a:highlight>
                <a:latin typeface="Courier New"/>
                <a:ea typeface="Courier New"/>
                <a:cs typeface="Courier New"/>
                <a:sym typeface="Courier New"/>
              </a:rPr>
              <a:t>SR4FWULG2K-SKT4316BJM5-SK5PGZ7BHWRU</a:t>
            </a:r>
            <a:endParaRPr sz="800">
              <a:highlight>
                <a:srgbClr val="B6D7A8"/>
              </a:highlight>
              <a:latin typeface="Courier New"/>
              <a:ea typeface="Courier New"/>
              <a:cs typeface="Courier New"/>
              <a:sym typeface="Courier New"/>
            </a:endParaRPr>
          </a:p>
        </p:txBody>
      </p:sp>
      <p:pic>
        <p:nvPicPr>
          <p:cNvPr id="189" name="Google Shape;189;p27"/>
          <p:cNvPicPr preferRelativeResize="0"/>
          <p:nvPr/>
        </p:nvPicPr>
        <p:blipFill>
          <a:blip r:embed="rId4">
            <a:alphaModFix/>
          </a:blip>
          <a:stretch>
            <a:fillRect/>
          </a:stretch>
        </p:blipFill>
        <p:spPr>
          <a:xfrm>
            <a:off x="828350" y="941963"/>
            <a:ext cx="1355525" cy="1827035"/>
          </a:xfrm>
          <a:prstGeom prst="rect">
            <a:avLst/>
          </a:prstGeom>
          <a:noFill/>
          <a:ln>
            <a:noFill/>
          </a:ln>
        </p:spPr>
      </p:pic>
      <p:sp>
        <p:nvSpPr>
          <p:cNvPr id="190" name="Google Shape;190;p27"/>
          <p:cNvSpPr txBox="1"/>
          <p:nvPr/>
        </p:nvSpPr>
        <p:spPr>
          <a:xfrm>
            <a:off x="78188" y="2623950"/>
            <a:ext cx="2930400" cy="5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highlight>
                  <a:srgbClr val="FFFF00"/>
                </a:highlight>
                <a:latin typeface="Courier New"/>
                <a:ea typeface="Courier New"/>
                <a:cs typeface="Courier New"/>
                <a:sym typeface="Courier New"/>
              </a:rPr>
              <a:t>NM5XP8H4S</a:t>
            </a:r>
            <a:r>
              <a:rPr lang="en" sz="800">
                <a:latin typeface="Courier New"/>
                <a:ea typeface="Courier New"/>
                <a:cs typeface="Courier New"/>
                <a:sym typeface="Courier New"/>
              </a:rPr>
              <a:t>-</a:t>
            </a:r>
            <a:r>
              <a:rPr lang="en" sz="800">
                <a:highlight>
                  <a:srgbClr val="FF9900"/>
                </a:highlight>
                <a:latin typeface="Courier New"/>
                <a:ea typeface="Courier New"/>
                <a:cs typeface="Courier New"/>
                <a:sym typeface="Courier New"/>
              </a:rPr>
              <a:t>SDPWZ6K334-S43K36K4U7A-S4ASJYA6M4HZ</a:t>
            </a:r>
            <a:endParaRPr sz="800">
              <a:highlight>
                <a:srgbClr val="FF9900"/>
              </a:highlight>
              <a:latin typeface="Courier New"/>
              <a:ea typeface="Courier New"/>
              <a:cs typeface="Courier New"/>
              <a:sym typeface="Courier New"/>
            </a:endParaRPr>
          </a:p>
        </p:txBody>
      </p:sp>
      <p:sp>
        <p:nvSpPr>
          <p:cNvPr id="191" name="Google Shape;191;p27"/>
          <p:cNvSpPr/>
          <p:nvPr/>
        </p:nvSpPr>
        <p:spPr>
          <a:xfrm>
            <a:off x="1262800" y="1004625"/>
            <a:ext cx="2193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4156200" y="1004625"/>
            <a:ext cx="219300" cy="22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7"/>
          <p:cNvCxnSpPr>
            <a:stCxn id="191" idx="3"/>
            <a:endCxn id="192" idx="1"/>
          </p:cNvCxnSpPr>
          <p:nvPr/>
        </p:nvCxnSpPr>
        <p:spPr>
          <a:xfrm>
            <a:off x="1482100" y="1117875"/>
            <a:ext cx="2674200" cy="0"/>
          </a:xfrm>
          <a:prstGeom prst="straightConnector1">
            <a:avLst/>
          </a:prstGeom>
          <a:noFill/>
          <a:ln cap="flat" cmpd="sng" w="9525">
            <a:solidFill>
              <a:srgbClr val="FF0000"/>
            </a:solidFill>
            <a:prstDash val="solid"/>
            <a:round/>
            <a:headEnd len="med" w="med" type="triangle"/>
            <a:tailEnd len="med" w="med" type="triangle"/>
          </a:ln>
        </p:spPr>
      </p:cxnSp>
      <p:pic>
        <p:nvPicPr>
          <p:cNvPr id="194" name="Google Shape;194;p27"/>
          <p:cNvPicPr preferRelativeResize="0"/>
          <p:nvPr/>
        </p:nvPicPr>
        <p:blipFill>
          <a:blip r:embed="rId5">
            <a:alphaModFix/>
          </a:blip>
          <a:stretch>
            <a:fillRect/>
          </a:stretch>
        </p:blipFill>
        <p:spPr>
          <a:xfrm>
            <a:off x="6935545" y="1011895"/>
            <a:ext cx="1246525" cy="1687150"/>
          </a:xfrm>
          <a:prstGeom prst="rect">
            <a:avLst/>
          </a:prstGeom>
          <a:noFill/>
          <a:ln>
            <a:noFill/>
          </a:ln>
        </p:spPr>
      </p:pic>
      <p:sp>
        <p:nvSpPr>
          <p:cNvPr id="195" name="Google Shape;195;p27"/>
          <p:cNvSpPr txBox="1"/>
          <p:nvPr/>
        </p:nvSpPr>
        <p:spPr>
          <a:xfrm>
            <a:off x="5968788" y="2623950"/>
            <a:ext cx="2930400" cy="5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highlight>
                  <a:srgbClr val="FFFF00"/>
                </a:highlight>
                <a:latin typeface="Courier New"/>
                <a:ea typeface="Courier New"/>
                <a:cs typeface="Courier New"/>
                <a:sym typeface="Courier New"/>
              </a:rPr>
              <a:t>NM5XP8H4S</a:t>
            </a:r>
            <a:r>
              <a:rPr lang="en" sz="800">
                <a:latin typeface="Courier New"/>
                <a:ea typeface="Courier New"/>
                <a:cs typeface="Courier New"/>
                <a:sym typeface="Courier New"/>
              </a:rPr>
              <a:t>-</a:t>
            </a:r>
            <a:r>
              <a:rPr lang="en" sz="800">
                <a:highlight>
                  <a:srgbClr val="B6D7A8"/>
                </a:highlight>
                <a:latin typeface="Courier New"/>
                <a:ea typeface="Courier New"/>
                <a:cs typeface="Courier New"/>
                <a:sym typeface="Courier New"/>
              </a:rPr>
              <a:t>SR4FWULG2K-SKT4316BJM5</a:t>
            </a:r>
            <a:r>
              <a:rPr lang="en" sz="800">
                <a:latin typeface="Courier New"/>
                <a:ea typeface="Courier New"/>
                <a:cs typeface="Courier New"/>
                <a:sym typeface="Courier New"/>
              </a:rPr>
              <a:t>-</a:t>
            </a:r>
            <a:r>
              <a:rPr lang="en" sz="800">
                <a:highlight>
                  <a:srgbClr val="B4A7D6"/>
                </a:highlight>
                <a:latin typeface="Courier New"/>
                <a:ea typeface="Courier New"/>
                <a:cs typeface="Courier New"/>
                <a:sym typeface="Courier New"/>
              </a:rPr>
              <a:t>SK5GNTMFYY2N</a:t>
            </a:r>
            <a:endParaRPr sz="800">
              <a:highlight>
                <a:srgbClr val="B4A7D6"/>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0"/>
          <p:cNvSpPr txBox="1"/>
          <p:nvPr>
            <p:ph idx="4294967295" type="title"/>
          </p:nvPr>
        </p:nvSpPr>
        <p:spPr>
          <a:xfrm>
            <a:off x="311700" y="3376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is NCATS</a:t>
            </a:r>
            <a:endParaRPr/>
          </a:p>
        </p:txBody>
      </p:sp>
      <p:sp>
        <p:nvSpPr>
          <p:cNvPr id="52" name="Google Shape;52;p10"/>
          <p:cNvSpPr txBox="1"/>
          <p:nvPr>
            <p:ph idx="4294967295" type="body"/>
          </p:nvPr>
        </p:nvSpPr>
        <p:spPr>
          <a:xfrm>
            <a:off x="0" y="1385125"/>
            <a:ext cx="8408400" cy="21360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800"/>
              </a:spcBef>
              <a:spcAft>
                <a:spcPts val="0"/>
              </a:spcAft>
              <a:buSzPts val="1800"/>
              <a:buChar char="•"/>
            </a:pPr>
            <a:r>
              <a:rPr lang="en" sz="1800"/>
              <a:t>The National Center for Advancing Translational Sciences </a:t>
            </a:r>
            <a:endParaRPr sz="1800"/>
          </a:p>
          <a:p>
            <a:pPr indent="-342900" lvl="0" marL="457200" rtl="0" algn="l">
              <a:lnSpc>
                <a:spcPct val="115000"/>
              </a:lnSpc>
              <a:spcBef>
                <a:spcPts val="0"/>
              </a:spcBef>
              <a:spcAft>
                <a:spcPts val="0"/>
              </a:spcAft>
              <a:buSzPts val="1800"/>
              <a:buChar char="•"/>
            </a:pPr>
            <a:r>
              <a:rPr lang="en" sz="1800"/>
              <a:t>One of 27 Institutes and Centers at the National Institutes of Health (NIH) </a:t>
            </a:r>
            <a:endParaRPr sz="1800"/>
          </a:p>
          <a:p>
            <a:pPr indent="-342900" lvl="0" marL="457200" rtl="0" algn="l">
              <a:lnSpc>
                <a:spcPct val="115000"/>
              </a:lnSpc>
              <a:spcBef>
                <a:spcPts val="0"/>
              </a:spcBef>
              <a:spcAft>
                <a:spcPts val="0"/>
              </a:spcAft>
              <a:buSzPts val="1800"/>
              <a:buChar char="•"/>
            </a:pPr>
            <a:r>
              <a:rPr lang="en" sz="1800"/>
              <a:t>Established to transform the translational process so that new treatments and cures for disease can be delivered to patients faster. </a:t>
            </a:r>
            <a:endParaRPr sz="1800"/>
          </a:p>
        </p:txBody>
      </p:sp>
      <p:sp>
        <p:nvSpPr>
          <p:cNvPr id="53" name="Google Shape;53;p10"/>
          <p:cNvSpPr txBox="1"/>
          <p:nvPr/>
        </p:nvSpPr>
        <p:spPr>
          <a:xfrm>
            <a:off x="-1529600" y="1096125"/>
            <a:ext cx="5517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4" name="Google Shape;54;p10"/>
          <p:cNvSpPr txBox="1"/>
          <p:nvPr/>
        </p:nvSpPr>
        <p:spPr>
          <a:xfrm>
            <a:off x="311700" y="4148200"/>
            <a:ext cx="81813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Legacy </a:t>
            </a:r>
            <a:r>
              <a:rPr lang="en"/>
              <a:t>NCATS Registration Process</a:t>
            </a:r>
            <a:endParaRPr/>
          </a:p>
        </p:txBody>
      </p:sp>
      <p:sp>
        <p:nvSpPr>
          <p:cNvPr id="201" name="Google Shape;201;p28"/>
          <p:cNvSpPr/>
          <p:nvPr/>
        </p:nvSpPr>
        <p:spPr>
          <a:xfrm>
            <a:off x="311700" y="2833075"/>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Chemical Structure</a:t>
            </a:r>
            <a:endParaRPr/>
          </a:p>
        </p:txBody>
      </p:sp>
      <p:sp>
        <p:nvSpPr>
          <p:cNvPr id="202" name="Google Shape;202;p28"/>
          <p:cNvSpPr/>
          <p:nvPr/>
        </p:nvSpPr>
        <p:spPr>
          <a:xfrm>
            <a:off x="4205975" y="188572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#1</a:t>
            </a:r>
            <a:endParaRPr/>
          </a:p>
        </p:txBody>
      </p:sp>
      <p:sp>
        <p:nvSpPr>
          <p:cNvPr id="203" name="Google Shape;203;p28"/>
          <p:cNvSpPr/>
          <p:nvPr/>
        </p:nvSpPr>
        <p:spPr>
          <a:xfrm>
            <a:off x="4205975" y="326457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#2</a:t>
            </a:r>
            <a:endParaRPr/>
          </a:p>
        </p:txBody>
      </p:sp>
      <p:sp>
        <p:nvSpPr>
          <p:cNvPr id="204" name="Google Shape;204;p28"/>
          <p:cNvSpPr/>
          <p:nvPr/>
        </p:nvSpPr>
        <p:spPr>
          <a:xfrm>
            <a:off x="2241875" y="2709925"/>
            <a:ext cx="1282800" cy="754500"/>
          </a:xfrm>
          <a:prstGeom prst="roundRect">
            <a:avLst>
              <a:gd fmla="val 16667"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txBox="1"/>
          <p:nvPr/>
        </p:nvSpPr>
        <p:spPr>
          <a:xfrm>
            <a:off x="2241875" y="2724475"/>
            <a:ext cx="12828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51C75"/>
                </a:solidFill>
              </a:rPr>
              <a:t>Commercial Proprietary System</a:t>
            </a:r>
            <a:endParaRPr b="1">
              <a:solidFill>
                <a:srgbClr val="351C75"/>
              </a:solidFill>
            </a:endParaRPr>
          </a:p>
        </p:txBody>
      </p:sp>
      <p:cxnSp>
        <p:nvCxnSpPr>
          <p:cNvPr id="206" name="Google Shape;206;p28"/>
          <p:cNvCxnSpPr>
            <a:stCxn id="201" idx="3"/>
            <a:endCxn id="205" idx="1"/>
          </p:cNvCxnSpPr>
          <p:nvPr/>
        </p:nvCxnSpPr>
        <p:spPr>
          <a:xfrm flipH="1" rot="10800000">
            <a:off x="1900500" y="2934775"/>
            <a:ext cx="341400" cy="1524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8"/>
          <p:cNvCxnSpPr>
            <a:stCxn id="205" idx="3"/>
            <a:endCxn id="202" idx="2"/>
          </p:cNvCxnSpPr>
          <p:nvPr/>
        </p:nvCxnSpPr>
        <p:spPr>
          <a:xfrm flipH="1" rot="10800000">
            <a:off x="3524675" y="2311075"/>
            <a:ext cx="681300" cy="6237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8"/>
          <p:cNvCxnSpPr>
            <a:stCxn id="205" idx="3"/>
            <a:endCxn id="203" idx="2"/>
          </p:cNvCxnSpPr>
          <p:nvPr/>
        </p:nvCxnSpPr>
        <p:spPr>
          <a:xfrm>
            <a:off x="3524675" y="2934775"/>
            <a:ext cx="681300" cy="7554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8"/>
          <p:cNvSpPr txBox="1"/>
          <p:nvPr/>
        </p:nvSpPr>
        <p:spPr>
          <a:xfrm>
            <a:off x="2193575" y="3479775"/>
            <a:ext cx="13311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ID Generation</a:t>
            </a:r>
            <a:endParaRPr i="1"/>
          </a:p>
        </p:txBody>
      </p:sp>
      <p:sp>
        <p:nvSpPr>
          <p:cNvPr id="210" name="Google Shape;210;p28"/>
          <p:cNvSpPr/>
          <p:nvPr/>
        </p:nvSpPr>
        <p:spPr>
          <a:xfrm>
            <a:off x="531875" y="1491575"/>
            <a:ext cx="1182600" cy="1126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8"/>
          <p:cNvPicPr preferRelativeResize="0"/>
          <p:nvPr/>
        </p:nvPicPr>
        <p:blipFill>
          <a:blip r:embed="rId3">
            <a:alphaModFix/>
          </a:blip>
          <a:stretch>
            <a:fillRect/>
          </a:stretch>
        </p:blipFill>
        <p:spPr>
          <a:xfrm>
            <a:off x="440550" y="1389125"/>
            <a:ext cx="1331100" cy="133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a:t>
            </a:r>
            <a:r>
              <a:rPr lang="en"/>
              <a:t> NCATS Registration Process</a:t>
            </a:r>
            <a:endParaRPr/>
          </a:p>
        </p:txBody>
      </p:sp>
      <p:sp>
        <p:nvSpPr>
          <p:cNvPr id="217" name="Google Shape;217;p29"/>
          <p:cNvSpPr/>
          <p:nvPr/>
        </p:nvSpPr>
        <p:spPr>
          <a:xfrm>
            <a:off x="2407900" y="30435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GSRS Format</a:t>
            </a:r>
            <a:endParaRPr/>
          </a:p>
        </p:txBody>
      </p:sp>
      <p:sp>
        <p:nvSpPr>
          <p:cNvPr id="218" name="Google Shape;218;p29"/>
          <p:cNvSpPr/>
          <p:nvPr/>
        </p:nvSpPr>
        <p:spPr>
          <a:xfrm>
            <a:off x="6302175" y="2096150"/>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#1</a:t>
            </a:r>
            <a:endParaRPr/>
          </a:p>
        </p:txBody>
      </p:sp>
      <p:sp>
        <p:nvSpPr>
          <p:cNvPr id="219" name="Google Shape;219;p29"/>
          <p:cNvSpPr/>
          <p:nvPr/>
        </p:nvSpPr>
        <p:spPr>
          <a:xfrm>
            <a:off x="6302175" y="3475000"/>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#2</a:t>
            </a:r>
            <a:endParaRPr/>
          </a:p>
        </p:txBody>
      </p:sp>
      <p:sp>
        <p:nvSpPr>
          <p:cNvPr id="220" name="Google Shape;220;p29"/>
          <p:cNvSpPr txBox="1"/>
          <p:nvPr/>
        </p:nvSpPr>
        <p:spPr>
          <a:xfrm>
            <a:off x="6339713" y="4326000"/>
            <a:ext cx="6945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38761D"/>
              </a:solidFill>
            </a:endParaRPr>
          </a:p>
        </p:txBody>
      </p:sp>
      <p:sp>
        <p:nvSpPr>
          <p:cNvPr id="221" name="Google Shape;221;p29"/>
          <p:cNvSpPr txBox="1"/>
          <p:nvPr/>
        </p:nvSpPr>
        <p:spPr>
          <a:xfrm>
            <a:off x="6339713" y="2947150"/>
            <a:ext cx="6945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38761D"/>
              </a:solidFill>
            </a:endParaRPr>
          </a:p>
        </p:txBody>
      </p:sp>
      <p:sp>
        <p:nvSpPr>
          <p:cNvPr id="222" name="Google Shape;222;p29"/>
          <p:cNvSpPr/>
          <p:nvPr/>
        </p:nvSpPr>
        <p:spPr>
          <a:xfrm>
            <a:off x="4338075" y="2920350"/>
            <a:ext cx="1282800" cy="754500"/>
          </a:xfrm>
          <a:prstGeom prst="roundRect">
            <a:avLst>
              <a:gd fmla="val 16667"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nvSpPr>
        <p:spPr>
          <a:xfrm>
            <a:off x="4338075" y="3087300"/>
            <a:ext cx="12828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51C75"/>
                </a:solidFill>
              </a:rPr>
              <a:t>GSRS</a:t>
            </a:r>
            <a:endParaRPr b="1">
              <a:solidFill>
                <a:srgbClr val="351C75"/>
              </a:solidFill>
            </a:endParaRPr>
          </a:p>
        </p:txBody>
      </p:sp>
      <p:cxnSp>
        <p:nvCxnSpPr>
          <p:cNvPr id="224" name="Google Shape;224;p29"/>
          <p:cNvCxnSpPr>
            <a:stCxn id="217" idx="3"/>
            <a:endCxn id="223" idx="1"/>
          </p:cNvCxnSpPr>
          <p:nvPr/>
        </p:nvCxnSpPr>
        <p:spPr>
          <a:xfrm>
            <a:off x="3996700" y="3297600"/>
            <a:ext cx="341400" cy="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9"/>
          <p:cNvCxnSpPr>
            <a:stCxn id="223" idx="3"/>
            <a:endCxn id="218" idx="2"/>
          </p:cNvCxnSpPr>
          <p:nvPr/>
        </p:nvCxnSpPr>
        <p:spPr>
          <a:xfrm flipH="1" rot="10800000">
            <a:off x="5620875" y="2521500"/>
            <a:ext cx="681300" cy="7761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9"/>
          <p:cNvCxnSpPr>
            <a:stCxn id="223" idx="3"/>
            <a:endCxn id="219" idx="2"/>
          </p:cNvCxnSpPr>
          <p:nvPr/>
        </p:nvCxnSpPr>
        <p:spPr>
          <a:xfrm>
            <a:off x="5620875" y="3297600"/>
            <a:ext cx="681300" cy="6030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29"/>
          <p:cNvSpPr txBox="1"/>
          <p:nvPr/>
        </p:nvSpPr>
        <p:spPr>
          <a:xfrm>
            <a:off x="4289775" y="3690200"/>
            <a:ext cx="13311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ID Generation</a:t>
            </a:r>
            <a:endParaRPr i="1"/>
          </a:p>
        </p:txBody>
      </p:sp>
      <p:sp>
        <p:nvSpPr>
          <p:cNvPr id="228" name="Google Shape;228;p29"/>
          <p:cNvSpPr/>
          <p:nvPr/>
        </p:nvSpPr>
        <p:spPr>
          <a:xfrm>
            <a:off x="557975" y="30435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Substance Definition</a:t>
            </a:r>
            <a:endParaRPr/>
          </a:p>
        </p:txBody>
      </p:sp>
      <p:cxnSp>
        <p:nvCxnSpPr>
          <p:cNvPr id="229" name="Google Shape;229;p29"/>
          <p:cNvCxnSpPr>
            <a:stCxn id="228" idx="3"/>
            <a:endCxn id="217" idx="1"/>
          </p:cNvCxnSpPr>
          <p:nvPr/>
        </p:nvCxnSpPr>
        <p:spPr>
          <a:xfrm>
            <a:off x="2146775" y="3297600"/>
            <a:ext cx="261000" cy="0"/>
          </a:xfrm>
          <a:prstGeom prst="straightConnector1">
            <a:avLst/>
          </a:prstGeom>
          <a:noFill/>
          <a:ln cap="flat" cmpd="sng" w="9525">
            <a:solidFill>
              <a:schemeClr val="dk2"/>
            </a:solidFill>
            <a:prstDash val="solid"/>
            <a:round/>
            <a:headEnd len="med" w="med" type="none"/>
            <a:tailEnd len="med" w="med" type="triangle"/>
          </a:ln>
        </p:spPr>
      </p:cxnSp>
      <p:grpSp>
        <p:nvGrpSpPr>
          <p:cNvPr id="230" name="Google Shape;230;p29"/>
          <p:cNvGrpSpPr/>
          <p:nvPr/>
        </p:nvGrpSpPr>
        <p:grpSpPr>
          <a:xfrm>
            <a:off x="181475" y="1231150"/>
            <a:ext cx="2790900" cy="1689188"/>
            <a:chOff x="181475" y="1231150"/>
            <a:chExt cx="2790900" cy="1689188"/>
          </a:xfrm>
        </p:grpSpPr>
        <p:sp>
          <p:nvSpPr>
            <p:cNvPr id="231" name="Google Shape;231;p29"/>
            <p:cNvSpPr/>
            <p:nvPr/>
          </p:nvSpPr>
          <p:spPr>
            <a:xfrm>
              <a:off x="181475" y="1231150"/>
              <a:ext cx="2790900" cy="1606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txBox="1"/>
            <p:nvPr/>
          </p:nvSpPr>
          <p:spPr>
            <a:xfrm>
              <a:off x="1282750" y="1798950"/>
              <a:ext cx="3816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a:t>
              </a:r>
              <a:endParaRPr/>
            </a:p>
          </p:txBody>
        </p:sp>
        <p:pic>
          <p:nvPicPr>
            <p:cNvPr id="233" name="Google Shape;233;p29"/>
            <p:cNvPicPr preferRelativeResize="0"/>
            <p:nvPr/>
          </p:nvPicPr>
          <p:blipFill rotWithShape="1">
            <a:blip r:embed="rId3">
              <a:alphaModFix/>
            </a:blip>
            <a:srcRect b="42086" l="33710" r="7894" t="42395"/>
            <a:stretch/>
          </p:blipFill>
          <p:spPr>
            <a:xfrm>
              <a:off x="1614288" y="1733088"/>
              <a:ext cx="1285850" cy="341700"/>
            </a:xfrm>
            <a:prstGeom prst="rect">
              <a:avLst/>
            </a:prstGeom>
            <a:noFill/>
            <a:ln>
              <a:noFill/>
            </a:ln>
          </p:spPr>
        </p:pic>
        <p:sp>
          <p:nvSpPr>
            <p:cNvPr id="234" name="Google Shape;234;p29"/>
            <p:cNvSpPr txBox="1"/>
            <p:nvPr/>
          </p:nvSpPr>
          <p:spPr>
            <a:xfrm>
              <a:off x="709300" y="2219538"/>
              <a:ext cx="1642200" cy="70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RCPGCGQGVQ AGCPGGCVEE EDGGSPAEGC AEAEGCLRRE GQECGVYTPN CAPGLQCHPP ...</a:t>
              </a:r>
              <a:endParaRPr b="1"/>
            </a:p>
          </p:txBody>
        </p:sp>
      </p:grpSp>
      <p:pic>
        <p:nvPicPr>
          <p:cNvPr id="235" name="Google Shape;235;p29"/>
          <p:cNvPicPr preferRelativeResize="0"/>
          <p:nvPr/>
        </p:nvPicPr>
        <p:blipFill>
          <a:blip r:embed="rId4">
            <a:alphaModFix/>
          </a:blip>
          <a:stretch>
            <a:fillRect/>
          </a:stretch>
        </p:blipFill>
        <p:spPr>
          <a:xfrm>
            <a:off x="107475" y="1121575"/>
            <a:ext cx="1331100" cy="133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nvSpPr>
        <p:spPr>
          <a:xfrm>
            <a:off x="2499850" y="5564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projects that use GSRS</a:t>
            </a:r>
            <a:endParaRPr/>
          </a:p>
        </p:txBody>
      </p:sp>
      <p:sp>
        <p:nvSpPr>
          <p:cNvPr id="242" name="Google Shape;242;p30"/>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chemeClr val="lt1"/>
                </a:highlight>
              </a:rPr>
              <a:t>Beyond providing a resource to research community that provides robust definitions of the ingredients in marketed and investigational drugs, we also use the software and data to drive the research we do at NCATS.</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355600" lvl="0" marL="457200" rtl="0" algn="l">
              <a:spcBef>
                <a:spcPts val="800"/>
              </a:spcBef>
              <a:spcAft>
                <a:spcPts val="0"/>
              </a:spcAft>
              <a:buClr>
                <a:srgbClr val="008F67"/>
              </a:buClr>
              <a:buSzPts val="2000"/>
              <a:buChar char="•"/>
            </a:pPr>
            <a:r>
              <a:rPr lang="en" strike="sngStrike">
                <a:solidFill>
                  <a:srgbClr val="008F67"/>
                </a:solidFill>
              </a:rPr>
              <a:t>Inxight Drugs</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Compound Registration</a:t>
            </a:r>
            <a:endParaRPr strike="sngStrike">
              <a:solidFill>
                <a:srgbClr val="008F67"/>
              </a:solidFill>
            </a:endParaRPr>
          </a:p>
          <a:p>
            <a:pPr indent="-355600" lvl="0" marL="457200" rtl="0" algn="l">
              <a:spcBef>
                <a:spcPts val="0"/>
              </a:spcBef>
              <a:spcAft>
                <a:spcPts val="0"/>
              </a:spcAft>
              <a:buSzPts val="2000"/>
              <a:buChar char="•"/>
            </a:pPr>
            <a:r>
              <a:rPr lang="en"/>
              <a:t>NCATS Pharmaceutical Collection</a:t>
            </a:r>
            <a:endParaRPr/>
          </a:p>
          <a:p>
            <a:pPr indent="-355600" lvl="0" marL="457200" rtl="0" algn="l">
              <a:spcBef>
                <a:spcPts val="0"/>
              </a:spcBef>
              <a:spcAft>
                <a:spcPts val="0"/>
              </a:spcAft>
              <a:buClr>
                <a:schemeClr val="dk1"/>
              </a:buClr>
              <a:buSzPts val="2000"/>
              <a:buChar char="•"/>
            </a:pPr>
            <a:r>
              <a:rPr lang="en"/>
              <a:t>GARD</a:t>
            </a:r>
            <a:endParaRPr/>
          </a:p>
          <a:p>
            <a:pPr indent="-355600" lvl="0" marL="457200" rtl="0" algn="l">
              <a:spcBef>
                <a:spcPts val="0"/>
              </a:spcBef>
              <a:spcAft>
                <a:spcPts val="0"/>
              </a:spcAft>
              <a:buClr>
                <a:schemeClr val="dk1"/>
              </a:buClr>
              <a:buSzPts val="2000"/>
              <a:buChar char="•"/>
            </a:pPr>
            <a:r>
              <a:rPr lang="en"/>
              <a:t>Translator</a:t>
            </a:r>
            <a:endParaRPr/>
          </a:p>
          <a:p>
            <a:pPr indent="0" lvl="0" marL="457200" rtl="0" algn="l">
              <a:spcBef>
                <a:spcPts val="8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Pharmaceutical Collection</a:t>
            </a:r>
            <a:endParaRPr/>
          </a:p>
        </p:txBody>
      </p:sp>
      <p:sp>
        <p:nvSpPr>
          <p:cNvPr id="248" name="Google Shape;248;p31"/>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800"/>
              <a:t>We've also used the GSRS information to help us build a physical collection of the approved drugs for repurposing screens.</a:t>
            </a:r>
            <a:endParaRPr sz="1400" u="sng">
              <a:solidFill>
                <a:schemeClr val="hlink"/>
              </a:solidFill>
              <a:hlinkClick r:id="rId3"/>
            </a:endParaRPr>
          </a:p>
          <a:p>
            <a:pPr indent="0" lvl="0" marL="0" rtl="0" algn="l">
              <a:lnSpc>
                <a:spcPct val="115000"/>
              </a:lnSpc>
              <a:spcBef>
                <a:spcPts val="0"/>
              </a:spcBef>
              <a:spcAft>
                <a:spcPts val="0"/>
              </a:spcAft>
              <a:buClr>
                <a:schemeClr val="dk1"/>
              </a:buClr>
              <a:buSzPts val="1100"/>
              <a:buFont typeface="Arial"/>
              <a:buNone/>
            </a:pPr>
            <a:r>
              <a:t/>
            </a:r>
            <a:endParaRPr sz="1400" u="sng">
              <a:solidFill>
                <a:schemeClr val="hlink"/>
              </a:solidFill>
              <a:hlinkClick r:id="rId4"/>
            </a:endParaRPr>
          </a:p>
          <a:p>
            <a:pPr indent="-317500" lvl="0" marL="457200" rtl="0" algn="l">
              <a:lnSpc>
                <a:spcPct val="115000"/>
              </a:lnSpc>
              <a:spcBef>
                <a:spcPts val="0"/>
              </a:spcBef>
              <a:spcAft>
                <a:spcPts val="0"/>
              </a:spcAft>
              <a:buSzPts val="1400"/>
              <a:buChar char="•"/>
            </a:pPr>
            <a:r>
              <a:rPr lang="en" sz="1400"/>
              <a:t>A comprehensive, publicly accessible collection of approved and investigational molecular entities for high-throughput screening </a:t>
            </a:r>
            <a:endParaRPr sz="1400"/>
          </a:p>
          <a:p>
            <a:pPr indent="-317500" lvl="0" marL="457200" rtl="0" algn="l">
              <a:lnSpc>
                <a:spcPct val="115000"/>
              </a:lnSpc>
              <a:spcBef>
                <a:spcPts val="0"/>
              </a:spcBef>
              <a:spcAft>
                <a:spcPts val="0"/>
              </a:spcAft>
              <a:buSzPts val="1400"/>
              <a:buChar char="•"/>
            </a:pPr>
            <a:r>
              <a:rPr lang="en" sz="1400"/>
              <a:t>provides a valuable resource for both validating new models of disease and better understanding the molecular basis of diseases and interventions.</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Nearly 2,750 small molecular entities have been approved for clinical use by U.S., European Union, Japanese and Canadian authorities and also are suitable for high-throughput screening. Of these, NCATS currently has 2,500, along with about 1,000 additional investigational compounds, as part of its screening collection.</a:t>
            </a:r>
            <a:endParaRPr sz="1400"/>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spcBef>
                <a:spcPts val="800"/>
              </a:spcBef>
              <a:spcAft>
                <a:spcPts val="0"/>
              </a:spcAft>
              <a:buClr>
                <a:srgbClr val="000000"/>
              </a:buClr>
              <a:buSzPts val="1100"/>
              <a:buFont typeface="Arial"/>
              <a:buNone/>
            </a:pPr>
            <a:r>
              <a:t/>
            </a:r>
            <a:endParaRPr/>
          </a:p>
        </p:txBody>
      </p:sp>
      <p:sp>
        <p:nvSpPr>
          <p:cNvPr id="249" name="Google Shape;249;p31"/>
          <p:cNvSpPr txBox="1"/>
          <p:nvPr/>
        </p:nvSpPr>
        <p:spPr>
          <a:xfrm>
            <a:off x="2394475" y="4686300"/>
            <a:ext cx="4035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r>
              <a:rPr lang="en" u="sng">
                <a:solidFill>
                  <a:schemeClr val="hlink"/>
                </a:solidFill>
                <a:hlinkClick r:id="rId5"/>
              </a:rPr>
              <a:t>https://ncats.nih.gov/expertise/preclinical/npc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255" name="Google Shape;255;p32"/>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0"/>
              </a:spcBef>
              <a:spcAft>
                <a:spcPts val="0"/>
              </a:spcAft>
              <a:buSzPts val="1800"/>
              <a:buChar char="•"/>
            </a:pPr>
            <a:r>
              <a:rPr lang="en" sz="1800"/>
              <a:t>The collection already has generated several useful probes for studying a diverse cross section of biology, including novel targets and pathways. </a:t>
            </a:r>
            <a:endParaRPr sz="1800"/>
          </a:p>
          <a:p>
            <a:pPr indent="-342900" lvl="0" marL="457200" rtl="0" algn="l">
              <a:lnSpc>
                <a:spcPct val="115000"/>
              </a:lnSpc>
              <a:spcBef>
                <a:spcPts val="0"/>
              </a:spcBef>
              <a:spcAft>
                <a:spcPts val="0"/>
              </a:spcAft>
              <a:buSzPts val="1800"/>
              <a:buChar char="•"/>
            </a:pPr>
            <a:r>
              <a:rPr lang="en" sz="1800"/>
              <a:t>NCATS provides access to the collection’s content through the Therapeutics for Rare and Neglected Diseases program (TRND) and the Toxicology in the 21st Century initiative (Tox21). </a:t>
            </a:r>
            <a:endParaRPr sz="1800"/>
          </a:p>
          <a:p>
            <a:pPr indent="-342900" lvl="0" marL="457200" rtl="0" algn="l">
              <a:lnSpc>
                <a:spcPct val="115000"/>
              </a:lnSpc>
              <a:spcBef>
                <a:spcPts val="0"/>
              </a:spcBef>
              <a:spcAft>
                <a:spcPts val="0"/>
              </a:spcAft>
              <a:buSzPts val="1800"/>
              <a:buChar char="•"/>
            </a:pPr>
            <a:r>
              <a:rPr lang="en" sz="1800"/>
              <a:t>A dedicated online browser enables searching and exporting. NCATS makes regular updates to the browser to improve features and content.</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The publication about this work remains the most cited paper from NCATS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t/>
            </a:r>
            <a:endParaRPr sz="1800"/>
          </a:p>
        </p:txBody>
      </p:sp>
      <p:sp>
        <p:nvSpPr>
          <p:cNvPr id="256" name="Google Shape;256;p32"/>
          <p:cNvSpPr txBox="1"/>
          <p:nvPr/>
        </p:nvSpPr>
        <p:spPr>
          <a:xfrm>
            <a:off x="2394475" y="4686300"/>
            <a:ext cx="4035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r>
              <a:rPr lang="en" u="sng">
                <a:solidFill>
                  <a:schemeClr val="hlink"/>
                </a:solidFill>
                <a:hlinkClick r:id="rId3"/>
              </a:rPr>
              <a:t>https://ncats.nih.gov/expertise/preclinical/npc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How is GSRS used </a:t>
            </a:r>
            <a:endParaRPr/>
          </a:p>
        </p:txBody>
      </p:sp>
      <p:sp>
        <p:nvSpPr>
          <p:cNvPr id="262" name="Google Shape;262;p33"/>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800"/>
              <a:t>GSRS data is used to see what approved drugs are missing from our screening library</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 sz="1800"/>
              <a:t>Do we have the “right” structure for our substance?</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 sz="1800"/>
              <a:t>How does our structure compare to what GSRS thinks is the correct structure.</a:t>
            </a:r>
            <a:endParaRPr sz="1800"/>
          </a:p>
          <a:p>
            <a:pPr indent="0" lvl="0" marL="0" rtl="0" algn="l">
              <a:lnSpc>
                <a:spcPct val="115000"/>
              </a:lnSpc>
              <a:spcBef>
                <a:spcPts val="0"/>
              </a:spcBef>
              <a:spcAft>
                <a:spcPts val="0"/>
              </a:spcAft>
              <a:buClr>
                <a:schemeClr val="dk1"/>
              </a:buClr>
              <a:buSzPts val="1100"/>
              <a:buFont typeface="Arial"/>
              <a:buNone/>
            </a:pPr>
            <a:r>
              <a:t/>
            </a:r>
            <a:endParaRPr sz="1800"/>
          </a:p>
        </p:txBody>
      </p:sp>
      <p:sp>
        <p:nvSpPr>
          <p:cNvPr id="263" name="Google Shape;263;p33"/>
          <p:cNvSpPr txBox="1"/>
          <p:nvPr/>
        </p:nvSpPr>
        <p:spPr>
          <a:xfrm>
            <a:off x="2394475" y="4686300"/>
            <a:ext cx="4035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r>
              <a:rPr lang="en" u="sng">
                <a:solidFill>
                  <a:schemeClr val="hlink"/>
                </a:solidFill>
                <a:hlinkClick r:id="rId3"/>
              </a:rPr>
              <a:t>https://ncats.nih.gov/expertise/preclinical/npc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nvSpPr>
        <p:spPr>
          <a:xfrm>
            <a:off x="2499850" y="5564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projects that use GSRS</a:t>
            </a:r>
            <a:endParaRPr/>
          </a:p>
        </p:txBody>
      </p:sp>
      <p:sp>
        <p:nvSpPr>
          <p:cNvPr id="270" name="Google Shape;270;p34"/>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chemeClr val="lt1"/>
                </a:highlight>
              </a:rPr>
              <a:t>Beyond providing a resource to research community that provides robust definitions of the ingredients in marketed and investigational drugs, we also use the software and data to drive the research we do at NCATS.</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355600" lvl="0" marL="457200" rtl="0" algn="l">
              <a:spcBef>
                <a:spcPts val="800"/>
              </a:spcBef>
              <a:spcAft>
                <a:spcPts val="0"/>
              </a:spcAft>
              <a:buClr>
                <a:srgbClr val="008F67"/>
              </a:buClr>
              <a:buSzPts val="2000"/>
              <a:buChar char="•"/>
            </a:pPr>
            <a:r>
              <a:rPr lang="en" strike="sngStrike">
                <a:solidFill>
                  <a:srgbClr val="008F67"/>
                </a:solidFill>
              </a:rPr>
              <a:t>Inxight Drugs</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Compound Registration</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NCATS Pharmaceutical Collection</a:t>
            </a:r>
            <a:endParaRPr strike="sngStrike">
              <a:solidFill>
                <a:srgbClr val="008F67"/>
              </a:solidFill>
            </a:endParaRPr>
          </a:p>
          <a:p>
            <a:pPr indent="-355600" lvl="0" marL="457200" rtl="0" algn="l">
              <a:spcBef>
                <a:spcPts val="0"/>
              </a:spcBef>
              <a:spcAft>
                <a:spcPts val="0"/>
              </a:spcAft>
              <a:buClr>
                <a:srgbClr val="000000"/>
              </a:buClr>
              <a:buSzPts val="2000"/>
              <a:buChar char="•"/>
            </a:pPr>
            <a:r>
              <a:rPr lang="en">
                <a:solidFill>
                  <a:srgbClr val="000000"/>
                </a:solidFill>
              </a:rPr>
              <a:t>GARD</a:t>
            </a:r>
            <a:endParaRPr>
              <a:solidFill>
                <a:srgbClr val="000000"/>
              </a:solidFill>
            </a:endParaRPr>
          </a:p>
          <a:p>
            <a:pPr indent="-355600" lvl="0" marL="457200" rtl="0" algn="l">
              <a:spcBef>
                <a:spcPts val="0"/>
              </a:spcBef>
              <a:spcAft>
                <a:spcPts val="0"/>
              </a:spcAft>
              <a:buClr>
                <a:srgbClr val="000000"/>
              </a:buClr>
              <a:buSzPts val="2000"/>
              <a:buChar char="•"/>
            </a:pPr>
            <a:r>
              <a:rPr lang="en">
                <a:solidFill>
                  <a:srgbClr val="000000"/>
                </a:solidFill>
              </a:rPr>
              <a:t>Translator</a:t>
            </a:r>
            <a:endParaRPr>
              <a:solidFill>
                <a:srgbClr val="000000"/>
              </a:solidFill>
            </a:endParaRPr>
          </a:p>
          <a:p>
            <a:pPr indent="0" lvl="0" marL="45720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Genetic and Rare Disease Information Center</a:t>
            </a:r>
            <a:endParaRPr/>
          </a:p>
        </p:txBody>
      </p:sp>
      <p:sp>
        <p:nvSpPr>
          <p:cNvPr id="276" name="Google Shape;276;p35"/>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800"/>
              <a:t>NCATS' most important public website is actually not for research scientists, but for patients. </a:t>
            </a:r>
            <a:endParaRPr sz="1800"/>
          </a:p>
          <a:p>
            <a:pPr indent="0" lvl="0" marL="0" rtl="0" algn="l">
              <a:lnSpc>
                <a:spcPct val="115000"/>
              </a:lnSpc>
              <a:spcBef>
                <a:spcPts val="0"/>
              </a:spcBef>
              <a:spcAft>
                <a:spcPts val="0"/>
              </a:spcAft>
              <a:buNone/>
            </a:pPr>
            <a:r>
              <a:rPr lang="en" sz="1800"/>
              <a:t>It brings 10x the traffic of all of our other resources combined. </a:t>
            </a:r>
            <a:endParaRPr sz="1800"/>
          </a:p>
          <a:p>
            <a:pPr indent="0" lvl="0" marL="0" rtl="0" algn="l">
              <a:lnSpc>
                <a:spcPct val="115000"/>
              </a:lnSpc>
              <a:spcBef>
                <a:spcPts val="0"/>
              </a:spcBef>
              <a:spcAft>
                <a:spcPts val="0"/>
              </a:spcAft>
              <a:buClr>
                <a:schemeClr val="dk1"/>
              </a:buClr>
              <a:buSzPts val="1100"/>
              <a:buFont typeface="Arial"/>
              <a:buNone/>
            </a:pPr>
            <a:r>
              <a:rPr lang="en" sz="1800"/>
              <a:t>Nearly 1 in 10 Americans has a rare disease diagnosis, and for many, their first online encounter with disease information is through the clearing houses of disease information that NIH provides.</a:t>
            </a:r>
            <a:endParaRPr sz="1800" u="sng">
              <a:solidFill>
                <a:schemeClr val="hlink"/>
              </a:solidFill>
              <a:hlinkClick r:id="rId3"/>
            </a:endParaRPr>
          </a:p>
          <a:p>
            <a:pPr indent="0" lvl="0" marL="0" rtl="0" algn="l">
              <a:lnSpc>
                <a:spcPct val="115000"/>
              </a:lnSpc>
              <a:spcBef>
                <a:spcPts val="0"/>
              </a:spcBef>
              <a:spcAft>
                <a:spcPts val="0"/>
              </a:spcAft>
              <a:buClr>
                <a:schemeClr val="dk1"/>
              </a:buClr>
              <a:buSzPts val="1100"/>
              <a:buFont typeface="Arial"/>
              <a:buNone/>
            </a:pPr>
            <a:r>
              <a:t/>
            </a:r>
            <a:endParaRPr sz="1800" u="sng">
              <a:solidFill>
                <a:schemeClr val="hlink"/>
              </a:solidFill>
              <a:hlinkClick r:id="rId4"/>
            </a:endParaRPr>
          </a:p>
          <a:p>
            <a:pPr indent="0" lvl="0" marL="0" rtl="0" algn="l">
              <a:lnSpc>
                <a:spcPct val="115000"/>
              </a:lnSpc>
              <a:spcBef>
                <a:spcPts val="0"/>
              </a:spcBef>
              <a:spcAft>
                <a:spcPts val="0"/>
              </a:spcAft>
              <a:buClr>
                <a:schemeClr val="dk1"/>
              </a:buClr>
              <a:buSzPts val="1100"/>
              <a:buFont typeface="Arial"/>
              <a:buNone/>
            </a:pPr>
            <a:r>
              <a:rPr lang="en" sz="1800"/>
              <a:t>NCATS is working with GARD to organize their information on rare diseases and treatments, using GSRS to structure their content databases.</a:t>
            </a:r>
            <a:endParaRPr sz="1800"/>
          </a:p>
          <a:p>
            <a:pPr indent="0" lvl="0" marL="0" rtl="0" algn="l">
              <a:spcBef>
                <a:spcPts val="800"/>
              </a:spcBef>
              <a:spcAft>
                <a:spcPts val="0"/>
              </a:spcAft>
              <a:buNone/>
            </a:pPr>
            <a:r>
              <a:t/>
            </a:r>
            <a:endParaRPr sz="1800"/>
          </a:p>
        </p:txBody>
      </p:sp>
      <p:sp>
        <p:nvSpPr>
          <p:cNvPr id="277" name="Google Shape;277;p35"/>
          <p:cNvSpPr txBox="1"/>
          <p:nvPr/>
        </p:nvSpPr>
        <p:spPr>
          <a:xfrm>
            <a:off x="2394475" y="4686300"/>
            <a:ext cx="4035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r>
              <a:rPr lang="en" sz="1800" u="sng">
                <a:solidFill>
                  <a:schemeClr val="hlink"/>
                </a:solidFill>
                <a:hlinkClick r:id="rId5"/>
              </a:rPr>
              <a:t>https://rarediseases.info.nih.gov/</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1" name="Shape 281"/>
        <p:cNvGrpSpPr/>
        <p:nvPr/>
      </p:nvGrpSpPr>
      <p:grpSpPr>
        <a:xfrm>
          <a:off x="0" y="0"/>
          <a:ext cx="0" cy="0"/>
          <a:chOff x="0" y="0"/>
          <a:chExt cx="0" cy="0"/>
        </a:xfrm>
      </p:grpSpPr>
      <p:sp>
        <p:nvSpPr>
          <p:cNvPr id="282" name="Google Shape;282;p36"/>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800"/>
              <a:t> Our goal is to both provide patients with the most up-to-date information, but also structure the data for research use programmatically. For many rare diseases, there are no products specifically approved to treat that disease, but physicians deploy treatments to address the needs of their patients as best they can. Understanding the evolution of medical practice is critical to helping the most patients we possibly can as well as giving research scientists the information they need to identify and address unmet needs.</a:t>
            </a:r>
            <a:endParaRPr sz="1800"/>
          </a:p>
        </p:txBody>
      </p:sp>
      <p:sp>
        <p:nvSpPr>
          <p:cNvPr id="283" name="Google Shape;283;p36"/>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Genetic and Rare Disease Information Center</a:t>
            </a:r>
            <a:endParaRPr/>
          </a:p>
        </p:txBody>
      </p:sp>
      <p:sp>
        <p:nvSpPr>
          <p:cNvPr id="284" name="Google Shape;284;p36"/>
          <p:cNvSpPr txBox="1"/>
          <p:nvPr/>
        </p:nvSpPr>
        <p:spPr>
          <a:xfrm>
            <a:off x="2394475" y="4686300"/>
            <a:ext cx="4035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r>
              <a:rPr lang="en" sz="1800" u="sng">
                <a:solidFill>
                  <a:schemeClr val="hlink"/>
                </a:solidFill>
                <a:hlinkClick r:id="rId3"/>
              </a:rPr>
              <a:t>https://rarediseases.info.nih.gov/</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290" name="Google Shape;290;p37"/>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1" name="Google Shape;291;p37"/>
          <p:cNvPicPr preferRelativeResize="0"/>
          <p:nvPr/>
        </p:nvPicPr>
        <p:blipFill>
          <a:blip r:embed="rId3">
            <a:alphaModFix/>
          </a:blip>
          <a:stretch>
            <a:fillRect/>
          </a:stretch>
        </p:blipFill>
        <p:spPr>
          <a:xfrm>
            <a:off x="1390916" y="0"/>
            <a:ext cx="6362172" cy="5143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1"/>
          <p:cNvSpPr txBox="1"/>
          <p:nvPr>
            <p:ph idx="4294967295" type="title"/>
          </p:nvPr>
        </p:nvSpPr>
        <p:spPr>
          <a:xfrm>
            <a:off x="311700" y="3376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NCATS and GSRS Software Development</a:t>
            </a:r>
            <a:endParaRPr/>
          </a:p>
        </p:txBody>
      </p:sp>
      <p:sp>
        <p:nvSpPr>
          <p:cNvPr id="60" name="Google Shape;60;p11"/>
          <p:cNvSpPr txBox="1"/>
          <p:nvPr>
            <p:ph idx="4294967295" type="body"/>
          </p:nvPr>
        </p:nvSpPr>
        <p:spPr>
          <a:xfrm>
            <a:off x="0" y="1385125"/>
            <a:ext cx="7831800" cy="21360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800"/>
              </a:spcBef>
              <a:spcAft>
                <a:spcPts val="0"/>
              </a:spcAft>
              <a:buSzPts val="1800"/>
              <a:buChar char="•"/>
            </a:pPr>
            <a:r>
              <a:rPr lang="en" sz="1800"/>
              <a:t>NCATS has 4 software developers working on GSRS everyday</a:t>
            </a:r>
            <a:endParaRPr sz="1800"/>
          </a:p>
          <a:p>
            <a:pPr indent="-342900" lvl="0" marL="457200" rtl="0" algn="l">
              <a:lnSpc>
                <a:spcPct val="115000"/>
              </a:lnSpc>
              <a:spcBef>
                <a:spcPts val="0"/>
              </a:spcBef>
              <a:spcAft>
                <a:spcPts val="0"/>
              </a:spcAft>
              <a:buSzPts val="1800"/>
              <a:buChar char="•"/>
            </a:pPr>
            <a:r>
              <a:rPr lang="en" sz="1800"/>
              <a:t>In constant collaboration with our FDA </a:t>
            </a:r>
            <a:r>
              <a:rPr lang="en" sz="1800"/>
              <a:t>colleagues and other </a:t>
            </a:r>
            <a:br>
              <a:rPr lang="en" sz="1800"/>
            </a:br>
            <a:r>
              <a:rPr lang="en" sz="1800"/>
              <a:t>GSRS Stakeholders</a:t>
            </a:r>
            <a:endParaRPr sz="1800"/>
          </a:p>
          <a:p>
            <a:pPr indent="-342900" lvl="0" marL="457200" rtl="0" algn="l">
              <a:lnSpc>
                <a:spcPct val="115000"/>
              </a:lnSpc>
              <a:spcBef>
                <a:spcPts val="0"/>
              </a:spcBef>
              <a:spcAft>
                <a:spcPts val="0"/>
              </a:spcAft>
              <a:buSzPts val="1800"/>
              <a:buChar char="•"/>
            </a:pPr>
            <a:r>
              <a:rPr lang="en" sz="1800"/>
              <a:t>NCATS drives the development of non-FDA specific GSRS features</a:t>
            </a:r>
            <a:endParaRPr sz="1800"/>
          </a:p>
          <a:p>
            <a:pPr indent="-342900" lvl="0" marL="457200" rtl="0" algn="l">
              <a:lnSpc>
                <a:spcPct val="115000"/>
              </a:lnSpc>
              <a:spcBef>
                <a:spcPts val="0"/>
              </a:spcBef>
              <a:spcAft>
                <a:spcPts val="0"/>
              </a:spcAft>
              <a:buSzPts val="1800"/>
              <a:buChar char="•"/>
            </a:pPr>
            <a:r>
              <a:rPr lang="en" sz="1800"/>
              <a:t>Also helps develop FDA-specific features</a:t>
            </a:r>
            <a:r>
              <a:rPr lang="en" sz="1800"/>
              <a:t> </a:t>
            </a:r>
            <a:r>
              <a:rPr lang="en" sz="1800"/>
              <a:t> </a:t>
            </a:r>
            <a:endParaRPr sz="1800"/>
          </a:p>
        </p:txBody>
      </p:sp>
      <p:sp>
        <p:nvSpPr>
          <p:cNvPr id="61" name="Google Shape;61;p11"/>
          <p:cNvSpPr txBox="1"/>
          <p:nvPr/>
        </p:nvSpPr>
        <p:spPr>
          <a:xfrm>
            <a:off x="-1529600" y="1096125"/>
            <a:ext cx="5517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1"/>
          <p:cNvSpPr txBox="1"/>
          <p:nvPr/>
        </p:nvSpPr>
        <p:spPr>
          <a:xfrm>
            <a:off x="311700" y="4148200"/>
            <a:ext cx="81813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297" name="Google Shape;297;p38"/>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8" name="Google Shape;298;p38"/>
          <p:cNvPicPr preferRelativeResize="0"/>
          <p:nvPr/>
        </p:nvPicPr>
        <p:blipFill>
          <a:blip r:embed="rId3">
            <a:alphaModFix/>
          </a:blip>
          <a:stretch>
            <a:fillRect/>
          </a:stretch>
        </p:blipFill>
        <p:spPr>
          <a:xfrm>
            <a:off x="1363642" y="0"/>
            <a:ext cx="6416713" cy="51434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04" name="Google Shape;304;p39"/>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5" name="Google Shape;305;p39"/>
          <p:cNvPicPr preferRelativeResize="0"/>
          <p:nvPr/>
        </p:nvPicPr>
        <p:blipFill>
          <a:blip r:embed="rId3">
            <a:alphaModFix/>
          </a:blip>
          <a:stretch>
            <a:fillRect/>
          </a:stretch>
        </p:blipFill>
        <p:spPr>
          <a:xfrm>
            <a:off x="1691509" y="0"/>
            <a:ext cx="5760982"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11" name="Google Shape;311;p40"/>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12" name="Google Shape;312;p40"/>
          <p:cNvPicPr preferRelativeResize="0"/>
          <p:nvPr/>
        </p:nvPicPr>
        <p:blipFill>
          <a:blip r:embed="rId3">
            <a:alphaModFix/>
          </a:blip>
          <a:stretch>
            <a:fillRect/>
          </a:stretch>
        </p:blipFill>
        <p:spPr>
          <a:xfrm>
            <a:off x="1714864" y="0"/>
            <a:ext cx="5714270"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18" name="Google Shape;318;p41"/>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Right now most of the GARD data is manually entered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Using GSRS for its standardized data to help make the system updates more automated /programmatic</a:t>
            </a:r>
            <a:endParaRPr/>
          </a:p>
          <a:p>
            <a:pPr indent="0" lvl="0" marL="0" rtl="0" algn="l">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2"/>
          <p:cNvSpPr txBox="1"/>
          <p:nvPr/>
        </p:nvSpPr>
        <p:spPr>
          <a:xfrm>
            <a:off x="2499850" y="5564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projects that use GSRS</a:t>
            </a:r>
            <a:endParaRPr/>
          </a:p>
        </p:txBody>
      </p:sp>
      <p:sp>
        <p:nvSpPr>
          <p:cNvPr id="325" name="Google Shape;325;p42"/>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chemeClr val="lt1"/>
                </a:highlight>
              </a:rPr>
              <a:t>Beyond providing a resource to research community that provides robust definitions of the ingredients in marketed and investigational drugs, we also use the software and data to drive the research we do at NCATS.</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355600" lvl="0" marL="457200" rtl="0" algn="l">
              <a:spcBef>
                <a:spcPts val="800"/>
              </a:spcBef>
              <a:spcAft>
                <a:spcPts val="0"/>
              </a:spcAft>
              <a:buClr>
                <a:srgbClr val="008F67"/>
              </a:buClr>
              <a:buSzPts val="2000"/>
              <a:buChar char="•"/>
            </a:pPr>
            <a:r>
              <a:rPr lang="en" strike="sngStrike">
                <a:solidFill>
                  <a:srgbClr val="008F67"/>
                </a:solidFill>
              </a:rPr>
              <a:t>Inxight Drugs</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Compound Registration</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NCATS Pharmaceutical Collection</a:t>
            </a:r>
            <a:endParaRPr strike="sngStrike">
              <a:solidFill>
                <a:srgbClr val="008F67"/>
              </a:solidFill>
            </a:endParaRPr>
          </a:p>
          <a:p>
            <a:pPr indent="-355600" lvl="0" marL="457200" rtl="0" algn="l">
              <a:spcBef>
                <a:spcPts val="0"/>
              </a:spcBef>
              <a:spcAft>
                <a:spcPts val="0"/>
              </a:spcAft>
              <a:buClr>
                <a:srgbClr val="008F67"/>
              </a:buClr>
              <a:buSzPts val="2000"/>
              <a:buChar char="•"/>
            </a:pPr>
            <a:r>
              <a:rPr lang="en" strike="sngStrike">
                <a:solidFill>
                  <a:srgbClr val="008F67"/>
                </a:solidFill>
              </a:rPr>
              <a:t>GARD</a:t>
            </a:r>
            <a:endParaRPr strike="sngStrike">
              <a:solidFill>
                <a:srgbClr val="008F67"/>
              </a:solidFill>
            </a:endParaRPr>
          </a:p>
          <a:p>
            <a:pPr indent="-355600" lvl="0" marL="457200" rtl="0" algn="l">
              <a:spcBef>
                <a:spcPts val="0"/>
              </a:spcBef>
              <a:spcAft>
                <a:spcPts val="0"/>
              </a:spcAft>
              <a:buClr>
                <a:schemeClr val="dk1"/>
              </a:buClr>
              <a:buSzPts val="2000"/>
              <a:buChar char="•"/>
            </a:pPr>
            <a:r>
              <a:rPr lang="en"/>
              <a:t>Translator</a:t>
            </a:r>
            <a:endParaRPr/>
          </a:p>
          <a:p>
            <a:pPr indent="0" lvl="0" marL="457200" rtl="0" algn="l">
              <a:spcBef>
                <a:spcPts val="8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Biomedical Data Translator</a:t>
            </a:r>
            <a:endParaRPr/>
          </a:p>
        </p:txBody>
      </p:sp>
      <p:sp>
        <p:nvSpPr>
          <p:cNvPr id="331" name="Google Shape;331;p43"/>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rgbClr val="FFFFFF"/>
                </a:highlight>
              </a:rPr>
              <a:t>A research program that is designed to </a:t>
            </a:r>
            <a:r>
              <a:rPr lang="en" sz="1800"/>
              <a:t>reduce significant barriers between research discovery and clinical trials, in part by organizing the copious amounts of research data currently available. </a:t>
            </a:r>
            <a:endParaRPr sz="1800"/>
          </a:p>
          <a:p>
            <a:pPr indent="0" lvl="0" marL="0" rtl="0" algn="l">
              <a:spcBef>
                <a:spcPts val="800"/>
              </a:spcBef>
              <a:spcAft>
                <a:spcPts val="0"/>
              </a:spcAft>
              <a:buNone/>
            </a:pPr>
            <a:r>
              <a:rPr lang="en" sz="1800"/>
              <a:t>Working with more than 19 research labs around the country that specialize in biomedical data infrastructure, we are defining a system for helping research scientists work together with data. This initiative is currently in a feasibility testing phase - defining three aspects of what a future system must do.</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37" name="Google Shape;337;p44"/>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338" name="Google Shape;338;p44"/>
          <p:cNvSpPr/>
          <p:nvPr/>
        </p:nvSpPr>
        <p:spPr>
          <a:xfrm>
            <a:off x="99050" y="258600"/>
            <a:ext cx="6537900" cy="4404900"/>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id="339" name="Google Shape;339;p44"/>
          <p:cNvPicPr preferRelativeResize="0"/>
          <p:nvPr/>
        </p:nvPicPr>
        <p:blipFill rotWithShape="1">
          <a:blip r:embed="rId3">
            <a:alphaModFix/>
          </a:blip>
          <a:srcRect b="0" l="0" r="0" t="0"/>
          <a:stretch/>
        </p:blipFill>
        <p:spPr>
          <a:xfrm>
            <a:off x="99050" y="737634"/>
            <a:ext cx="6537974" cy="3925735"/>
          </a:xfrm>
          <a:prstGeom prst="rect">
            <a:avLst/>
          </a:prstGeom>
          <a:noFill/>
          <a:ln>
            <a:noFill/>
          </a:ln>
        </p:spPr>
      </p:pic>
      <p:sp>
        <p:nvSpPr>
          <p:cNvPr id="340" name="Google Shape;340;p44"/>
          <p:cNvSpPr txBox="1"/>
          <p:nvPr/>
        </p:nvSpPr>
        <p:spPr>
          <a:xfrm>
            <a:off x="145697" y="899098"/>
            <a:ext cx="6444600" cy="442200"/>
          </a:xfrm>
          <a:prstGeom prst="rect">
            <a:avLst/>
          </a:prstGeom>
          <a:solidFill>
            <a:srgbClr val="555F5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2400" u="none" cap="none" strike="noStrike">
                <a:solidFill>
                  <a:srgbClr val="FFFFFF"/>
                </a:solidFill>
                <a:latin typeface="Arial"/>
                <a:ea typeface="Arial"/>
                <a:cs typeface="Arial"/>
                <a:sym typeface="Arial"/>
              </a:rPr>
              <a:t>Crossing the chasm of semantic despair</a:t>
            </a:r>
            <a:endParaRPr b="1" i="0" sz="2400" u="none" cap="none" strike="noStrike">
              <a:solidFill>
                <a:srgbClr val="FFFFFF"/>
              </a:solidFill>
              <a:latin typeface="Arial"/>
              <a:ea typeface="Arial"/>
              <a:cs typeface="Arial"/>
              <a:sym typeface="Arial"/>
            </a:endParaRPr>
          </a:p>
        </p:txBody>
      </p:sp>
      <p:sp>
        <p:nvSpPr>
          <p:cNvPr id="341" name="Google Shape;341;p44"/>
          <p:cNvSpPr txBox="1"/>
          <p:nvPr/>
        </p:nvSpPr>
        <p:spPr>
          <a:xfrm>
            <a:off x="7050725" y="4035125"/>
            <a:ext cx="2093400" cy="442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 sz="1400" u="none" cap="none" strike="noStrike">
                <a:solidFill>
                  <a:srgbClr val="000000"/>
                </a:solidFill>
                <a:latin typeface="Arial"/>
                <a:ea typeface="Arial"/>
                <a:cs typeface="Arial"/>
                <a:sym typeface="Arial"/>
              </a:rPr>
              <a:t>Figure courtesy of </a:t>
            </a:r>
            <a:br>
              <a:rPr b="0" i="1" lang="en" sz="1400" u="none" cap="none" strike="noStrike">
                <a:solidFill>
                  <a:srgbClr val="000000"/>
                </a:solidFill>
                <a:latin typeface="Arial"/>
                <a:ea typeface="Arial"/>
                <a:cs typeface="Arial"/>
                <a:sym typeface="Arial"/>
              </a:rPr>
            </a:br>
            <a:r>
              <a:rPr b="0" i="1" lang="en" sz="1400" u="none" cap="none" strike="noStrike">
                <a:solidFill>
                  <a:srgbClr val="000000"/>
                </a:solidFill>
                <a:latin typeface="Arial"/>
                <a:ea typeface="Arial"/>
                <a:cs typeface="Arial"/>
                <a:sym typeface="Arial"/>
              </a:rPr>
              <a:t>Julie McMurry &amp; </a:t>
            </a:r>
            <a:br>
              <a:rPr b="0" i="1" lang="en" sz="1400" u="none" cap="none" strike="noStrike">
                <a:solidFill>
                  <a:srgbClr val="000000"/>
                </a:solidFill>
                <a:latin typeface="Arial"/>
                <a:ea typeface="Arial"/>
                <a:cs typeface="Arial"/>
                <a:sym typeface="Arial"/>
              </a:rPr>
            </a:br>
            <a:r>
              <a:rPr b="0" i="1" lang="en" sz="1400" u="none" cap="none" strike="noStrike">
                <a:solidFill>
                  <a:srgbClr val="000000"/>
                </a:solidFill>
                <a:latin typeface="Arial"/>
                <a:ea typeface="Arial"/>
                <a:cs typeface="Arial"/>
                <a:sym typeface="Arial"/>
              </a:rPr>
              <a:t>Chris Mungall</a:t>
            </a:r>
            <a:endParaRPr sz="14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5" name="Shape 345"/>
        <p:cNvGrpSpPr/>
        <p:nvPr/>
      </p:nvGrpSpPr>
      <p:grpSpPr>
        <a:xfrm>
          <a:off x="0" y="0"/>
          <a:ext cx="0" cy="0"/>
          <a:chOff x="0" y="0"/>
          <a:chExt cx="0" cy="0"/>
        </a:xfrm>
      </p:grpSpPr>
      <p:pic>
        <p:nvPicPr>
          <p:cNvPr id="346" name="Google Shape;346;p45"/>
          <p:cNvPicPr preferRelativeResize="0"/>
          <p:nvPr/>
        </p:nvPicPr>
        <p:blipFill rotWithShape="1">
          <a:blip r:embed="rId3">
            <a:alphaModFix/>
          </a:blip>
          <a:srcRect b="0" l="0" r="0" t="0"/>
          <a:stretch/>
        </p:blipFill>
        <p:spPr>
          <a:xfrm>
            <a:off x="624825" y="198125"/>
            <a:ext cx="5227324" cy="4355425"/>
          </a:xfrm>
          <a:prstGeom prst="rect">
            <a:avLst/>
          </a:prstGeom>
          <a:noFill/>
          <a:ln>
            <a:noFill/>
          </a:ln>
        </p:spPr>
      </p:pic>
      <p:sp>
        <p:nvSpPr>
          <p:cNvPr id="347" name="Google Shape;347;p45"/>
          <p:cNvSpPr txBox="1"/>
          <p:nvPr/>
        </p:nvSpPr>
        <p:spPr>
          <a:xfrm>
            <a:off x="7050725" y="4035125"/>
            <a:ext cx="2093400" cy="442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n" sz="1400" u="none" cap="none" strike="noStrike">
                <a:solidFill>
                  <a:srgbClr val="000000"/>
                </a:solidFill>
                <a:latin typeface="Arial"/>
                <a:ea typeface="Arial"/>
                <a:cs typeface="Arial"/>
                <a:sym typeface="Arial"/>
              </a:rPr>
              <a:t>Figure courtesy of </a:t>
            </a:r>
            <a:br>
              <a:rPr b="0" i="1" lang="en" sz="1400" u="none" cap="none" strike="noStrike">
                <a:solidFill>
                  <a:srgbClr val="000000"/>
                </a:solidFill>
                <a:latin typeface="Arial"/>
                <a:ea typeface="Arial"/>
                <a:cs typeface="Arial"/>
                <a:sym typeface="Arial"/>
              </a:rPr>
            </a:br>
            <a:r>
              <a:rPr b="0" i="1" lang="en" sz="1400" u="none" cap="none" strike="noStrike">
                <a:solidFill>
                  <a:srgbClr val="000000"/>
                </a:solidFill>
                <a:latin typeface="Arial"/>
                <a:ea typeface="Arial"/>
                <a:cs typeface="Arial"/>
                <a:sym typeface="Arial"/>
              </a:rPr>
              <a:t>Julie McMurry &amp; </a:t>
            </a:r>
            <a:br>
              <a:rPr b="0" i="1" lang="en" sz="1400" u="none" cap="none" strike="noStrike">
                <a:solidFill>
                  <a:srgbClr val="000000"/>
                </a:solidFill>
                <a:latin typeface="Arial"/>
                <a:ea typeface="Arial"/>
                <a:cs typeface="Arial"/>
                <a:sym typeface="Arial"/>
              </a:rPr>
            </a:br>
            <a:r>
              <a:rPr b="0" i="1" lang="en" sz="1400" u="none" cap="none" strike="noStrike">
                <a:solidFill>
                  <a:srgbClr val="000000"/>
                </a:solidFill>
                <a:latin typeface="Arial"/>
                <a:ea typeface="Arial"/>
                <a:cs typeface="Arial"/>
                <a:sym typeface="Arial"/>
              </a:rPr>
              <a:t>Chris Mungall</a:t>
            </a:r>
            <a:endParaRPr sz="1400">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Biomedical Data Translator</a:t>
            </a:r>
            <a:endParaRPr/>
          </a:p>
        </p:txBody>
      </p:sp>
      <p:sp>
        <p:nvSpPr>
          <p:cNvPr id="353" name="Google Shape;353;p46"/>
          <p:cNvSpPr txBox="1"/>
          <p:nvPr/>
        </p:nvSpPr>
        <p:spPr>
          <a:xfrm>
            <a:off x="628650" y="1371600"/>
            <a:ext cx="7886700" cy="31395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44546A"/>
              </a:buClr>
              <a:buSzPts val="1800"/>
              <a:buChar char="•"/>
            </a:pPr>
            <a:r>
              <a:rPr lang="en" sz="1800">
                <a:solidFill>
                  <a:srgbClr val="000000"/>
                </a:solidFill>
              </a:rPr>
              <a:t>Novel data integration</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Environment/patient health</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Molecular/phenotype/disease</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Drugs/adverse events</a:t>
            </a:r>
            <a:endParaRPr sz="1800">
              <a:solidFill>
                <a:srgbClr val="000000"/>
              </a:solidFill>
            </a:endParaRPr>
          </a:p>
          <a:p>
            <a:pPr indent="-50800" lvl="0" marL="228600" rtl="0" algn="l">
              <a:lnSpc>
                <a:spcPct val="90000"/>
              </a:lnSpc>
              <a:spcBef>
                <a:spcPts val="1000"/>
              </a:spcBef>
              <a:spcAft>
                <a:spcPts val="0"/>
              </a:spcAft>
              <a:buNone/>
            </a:pPr>
            <a:r>
              <a:t/>
            </a:r>
            <a:endParaRPr sz="1800">
              <a:solidFill>
                <a:srgbClr val="000000"/>
              </a:solidFill>
            </a:endParaRPr>
          </a:p>
          <a:p>
            <a:pPr indent="-165100" lvl="0" marL="228600" rtl="0" algn="l">
              <a:lnSpc>
                <a:spcPct val="90000"/>
              </a:lnSpc>
              <a:spcBef>
                <a:spcPts val="1000"/>
              </a:spcBef>
              <a:spcAft>
                <a:spcPts val="0"/>
              </a:spcAft>
              <a:buClr>
                <a:srgbClr val="44546A"/>
              </a:buClr>
              <a:buSzPts val="1800"/>
              <a:buChar char="•"/>
            </a:pPr>
            <a:r>
              <a:rPr lang="en" sz="1800">
                <a:solidFill>
                  <a:srgbClr val="000000"/>
                </a:solidFill>
              </a:rPr>
              <a:t>Novel analytic capability</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Data-driven modeling</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Probabilistic graphical modeling</a:t>
            </a:r>
            <a:endParaRPr sz="18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Biomedical Data Translator</a:t>
            </a:r>
            <a:endParaRPr/>
          </a:p>
        </p:txBody>
      </p:sp>
      <p:sp>
        <p:nvSpPr>
          <p:cNvPr id="359" name="Google Shape;359;p47"/>
          <p:cNvSpPr txBox="1"/>
          <p:nvPr/>
        </p:nvSpPr>
        <p:spPr>
          <a:xfrm>
            <a:off x="628650" y="1371600"/>
            <a:ext cx="7886700" cy="31395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44546A"/>
              </a:buClr>
              <a:buSzPts val="1800"/>
              <a:buChar char="•"/>
            </a:pPr>
            <a:r>
              <a:rPr lang="en" sz="1800">
                <a:solidFill>
                  <a:srgbClr val="000000"/>
                </a:solidFill>
              </a:rPr>
              <a:t>Novel data integration</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Environment/patient health</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Molecular/phenotype/disease</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Drugs/adverse events</a:t>
            </a:r>
            <a:endParaRPr sz="1800">
              <a:solidFill>
                <a:srgbClr val="000000"/>
              </a:solidFill>
            </a:endParaRPr>
          </a:p>
          <a:p>
            <a:pPr indent="-50800" lvl="0" marL="228600" rtl="0" algn="l">
              <a:lnSpc>
                <a:spcPct val="90000"/>
              </a:lnSpc>
              <a:spcBef>
                <a:spcPts val="1000"/>
              </a:spcBef>
              <a:spcAft>
                <a:spcPts val="0"/>
              </a:spcAft>
              <a:buNone/>
            </a:pPr>
            <a:r>
              <a:t/>
            </a:r>
            <a:endParaRPr sz="1800">
              <a:solidFill>
                <a:srgbClr val="000000"/>
              </a:solidFill>
            </a:endParaRPr>
          </a:p>
          <a:p>
            <a:pPr indent="-165100" lvl="0" marL="228600" rtl="0" algn="l">
              <a:lnSpc>
                <a:spcPct val="90000"/>
              </a:lnSpc>
              <a:spcBef>
                <a:spcPts val="1000"/>
              </a:spcBef>
              <a:spcAft>
                <a:spcPts val="0"/>
              </a:spcAft>
              <a:buClr>
                <a:srgbClr val="44546A"/>
              </a:buClr>
              <a:buSzPts val="1800"/>
              <a:buChar char="•"/>
            </a:pPr>
            <a:r>
              <a:rPr lang="en" sz="1800">
                <a:solidFill>
                  <a:srgbClr val="000000"/>
                </a:solidFill>
              </a:rPr>
              <a:t>Novel analytic capability</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Data-driven modeling</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Probabilistic graphical modeling</a:t>
            </a:r>
            <a:endParaRPr sz="1800">
              <a:solidFill>
                <a:srgbClr val="000000"/>
              </a:solidFill>
            </a:endParaRPr>
          </a:p>
        </p:txBody>
      </p:sp>
      <p:pic>
        <p:nvPicPr>
          <p:cNvPr id="360" name="Google Shape;360;p47"/>
          <p:cNvPicPr preferRelativeResize="0"/>
          <p:nvPr/>
        </p:nvPicPr>
        <p:blipFill rotWithShape="1">
          <a:blip r:embed="rId3">
            <a:alphaModFix/>
          </a:blip>
          <a:srcRect b="0" l="0" r="0" t="0"/>
          <a:stretch/>
        </p:blipFill>
        <p:spPr>
          <a:xfrm>
            <a:off x="5173975" y="317325"/>
            <a:ext cx="3848101" cy="4714850"/>
          </a:xfrm>
          <a:prstGeom prst="rect">
            <a:avLst/>
          </a:prstGeom>
          <a:noFill/>
          <a:ln cap="flat" cmpd="sng" w="9525">
            <a:solidFill>
              <a:srgbClr val="434343"/>
            </a:solidFill>
            <a:prstDash val="solid"/>
            <a:round/>
            <a:headEnd len="sm" w="sm" type="none"/>
            <a:tailEnd len="sm" w="sm" type="none"/>
          </a:ln>
          <a:effectLst>
            <a:outerShdw blurRad="50800" rotWithShape="0" algn="ctr" dir="5400000" dist="50800">
              <a:srgbClr val="7F7F7F"/>
            </a:outerShdw>
          </a:effectLst>
        </p:spPr>
      </p:pic>
      <p:sp>
        <p:nvSpPr>
          <p:cNvPr id="361" name="Google Shape;361;p47"/>
          <p:cNvSpPr/>
          <p:nvPr/>
        </p:nvSpPr>
        <p:spPr>
          <a:xfrm>
            <a:off x="2766075" y="4655975"/>
            <a:ext cx="2286000" cy="37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u="sng">
                <a:solidFill>
                  <a:srgbClr val="0000FF"/>
                </a:solidFill>
                <a:latin typeface="Arial"/>
                <a:ea typeface="Arial"/>
                <a:cs typeface="Arial"/>
                <a:sym typeface="Arial"/>
                <a:hlinkClick r:id="rId4"/>
              </a:rPr>
              <a:t>October 11, 2018</a:t>
            </a:r>
            <a:br>
              <a:rPr lang="en" sz="1000">
                <a:solidFill>
                  <a:srgbClr val="000000"/>
                </a:solidFill>
                <a:latin typeface="Arial"/>
                <a:ea typeface="Arial"/>
                <a:cs typeface="Arial"/>
                <a:sym typeface="Arial"/>
              </a:rPr>
            </a:br>
            <a:r>
              <a:rPr lang="en" sz="1000">
                <a:solidFill>
                  <a:srgbClr val="666666"/>
                </a:solidFill>
                <a:latin typeface="Arial"/>
                <a:ea typeface="Arial"/>
                <a:cs typeface="Arial"/>
                <a:sym typeface="Arial"/>
              </a:rPr>
              <a:t>N Engl J Med 2018; 379:1452-1462</a:t>
            </a:r>
            <a:endParaRPr sz="10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2"/>
          <p:cNvSpPr txBox="1"/>
          <p:nvPr>
            <p:ph idx="4294967295" type="title"/>
          </p:nvPr>
        </p:nvSpPr>
        <p:spPr>
          <a:xfrm>
            <a:off x="311700" y="337625"/>
            <a:ext cx="8520600" cy="5727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a:t>NCATS and GSRS Software Development</a:t>
            </a:r>
            <a:endParaRPr/>
          </a:p>
        </p:txBody>
      </p:sp>
      <p:sp>
        <p:nvSpPr>
          <p:cNvPr id="68" name="Google Shape;68;p12"/>
          <p:cNvSpPr txBox="1"/>
          <p:nvPr>
            <p:ph idx="4294967295" type="body"/>
          </p:nvPr>
        </p:nvSpPr>
        <p:spPr>
          <a:xfrm>
            <a:off x="0" y="1385125"/>
            <a:ext cx="7831800" cy="2136000"/>
          </a:xfrm>
          <a:prstGeom prst="rect">
            <a:avLst/>
          </a:prstGeom>
        </p:spPr>
        <p:txBody>
          <a:bodyPr anchorCtr="0" anchor="t" bIns="34275" lIns="68575" spcFirstLastPara="1" rIns="68575" wrap="square" tIns="34275">
            <a:noAutofit/>
          </a:bodyPr>
          <a:lstStyle/>
          <a:p>
            <a:pPr indent="0" lvl="0" marL="457200" rtl="0" algn="l">
              <a:spcBef>
                <a:spcPts val="800"/>
              </a:spcBef>
              <a:spcAft>
                <a:spcPts val="0"/>
              </a:spcAft>
              <a:buNone/>
            </a:pPr>
            <a:r>
              <a:rPr lang="en" sz="1800"/>
              <a:t>How Does GSRS help NCATS “t</a:t>
            </a:r>
            <a:r>
              <a:rPr lang="en" sz="1800"/>
              <a:t>ransform the translational process so that new treatments and cures for disease can be delivered to patients faster” ? </a:t>
            </a:r>
            <a:r>
              <a:rPr lang="en" sz="1800"/>
              <a:t> </a:t>
            </a:r>
            <a:endParaRPr sz="1800"/>
          </a:p>
        </p:txBody>
      </p:sp>
      <p:sp>
        <p:nvSpPr>
          <p:cNvPr id="69" name="Google Shape;69;p12"/>
          <p:cNvSpPr txBox="1"/>
          <p:nvPr/>
        </p:nvSpPr>
        <p:spPr>
          <a:xfrm>
            <a:off x="-1529600" y="1096125"/>
            <a:ext cx="5517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2"/>
          <p:cNvSpPr txBox="1"/>
          <p:nvPr/>
        </p:nvSpPr>
        <p:spPr>
          <a:xfrm>
            <a:off x="311700" y="4148200"/>
            <a:ext cx="81813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Biomedical Data Translator</a:t>
            </a:r>
            <a:endParaRPr/>
          </a:p>
        </p:txBody>
      </p:sp>
      <p:sp>
        <p:nvSpPr>
          <p:cNvPr id="367" name="Google Shape;367;p48"/>
          <p:cNvSpPr txBox="1"/>
          <p:nvPr/>
        </p:nvSpPr>
        <p:spPr>
          <a:xfrm>
            <a:off x="628650" y="1371600"/>
            <a:ext cx="7886700" cy="31395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rgbClr val="44546A"/>
              </a:buClr>
              <a:buSzPts val="1800"/>
              <a:buChar char="•"/>
            </a:pPr>
            <a:r>
              <a:rPr lang="en" sz="1800">
                <a:solidFill>
                  <a:srgbClr val="000000"/>
                </a:solidFill>
              </a:rPr>
              <a:t>Novel data integration</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Environment/patient health</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Molecular/phenotype/disease</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Drugs/adverse events</a:t>
            </a:r>
            <a:endParaRPr sz="1800">
              <a:solidFill>
                <a:srgbClr val="000000"/>
              </a:solidFill>
            </a:endParaRPr>
          </a:p>
          <a:p>
            <a:pPr indent="-50800" lvl="0" marL="228600" rtl="0" algn="l">
              <a:lnSpc>
                <a:spcPct val="90000"/>
              </a:lnSpc>
              <a:spcBef>
                <a:spcPts val="1000"/>
              </a:spcBef>
              <a:spcAft>
                <a:spcPts val="0"/>
              </a:spcAft>
              <a:buNone/>
            </a:pPr>
            <a:r>
              <a:t/>
            </a:r>
            <a:endParaRPr sz="1800">
              <a:solidFill>
                <a:srgbClr val="000000"/>
              </a:solidFill>
            </a:endParaRPr>
          </a:p>
          <a:p>
            <a:pPr indent="-165100" lvl="0" marL="228600" rtl="0" algn="l">
              <a:lnSpc>
                <a:spcPct val="90000"/>
              </a:lnSpc>
              <a:spcBef>
                <a:spcPts val="1000"/>
              </a:spcBef>
              <a:spcAft>
                <a:spcPts val="0"/>
              </a:spcAft>
              <a:buClr>
                <a:srgbClr val="44546A"/>
              </a:buClr>
              <a:buSzPts val="1800"/>
              <a:buChar char="•"/>
            </a:pPr>
            <a:r>
              <a:rPr lang="en" sz="1800">
                <a:solidFill>
                  <a:srgbClr val="000000"/>
                </a:solidFill>
              </a:rPr>
              <a:t>Novel analytic capability</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Data-driven modeling</a:t>
            </a:r>
            <a:endParaRPr sz="1800">
              <a:solidFill>
                <a:srgbClr val="000000"/>
              </a:solidFill>
            </a:endParaRPr>
          </a:p>
          <a:p>
            <a:pPr indent="-190500" lvl="1" marL="685800" rtl="0" algn="l">
              <a:lnSpc>
                <a:spcPct val="90000"/>
              </a:lnSpc>
              <a:spcBef>
                <a:spcPts val="500"/>
              </a:spcBef>
              <a:spcAft>
                <a:spcPts val="0"/>
              </a:spcAft>
              <a:buClr>
                <a:srgbClr val="44546A"/>
              </a:buClr>
              <a:buSzPts val="1800"/>
              <a:buChar char="•"/>
            </a:pPr>
            <a:r>
              <a:rPr lang="en" sz="1800">
                <a:solidFill>
                  <a:srgbClr val="000000"/>
                </a:solidFill>
              </a:rPr>
              <a:t>Probabilistic graphical modeling</a:t>
            </a:r>
            <a:endParaRPr sz="1800">
              <a:solidFill>
                <a:srgbClr val="000000"/>
              </a:solidFill>
            </a:endParaRPr>
          </a:p>
        </p:txBody>
      </p:sp>
      <p:pic>
        <p:nvPicPr>
          <p:cNvPr id="368" name="Google Shape;368;p48"/>
          <p:cNvPicPr preferRelativeResize="0"/>
          <p:nvPr/>
        </p:nvPicPr>
        <p:blipFill rotWithShape="1">
          <a:blip r:embed="rId3">
            <a:alphaModFix/>
          </a:blip>
          <a:srcRect b="0" l="0" r="0" t="0"/>
          <a:stretch/>
        </p:blipFill>
        <p:spPr>
          <a:xfrm>
            <a:off x="5173975" y="317325"/>
            <a:ext cx="3848101" cy="4714850"/>
          </a:xfrm>
          <a:prstGeom prst="rect">
            <a:avLst/>
          </a:prstGeom>
          <a:noFill/>
          <a:ln cap="flat" cmpd="sng" w="9525">
            <a:solidFill>
              <a:srgbClr val="4F81BD"/>
            </a:solidFill>
            <a:prstDash val="solid"/>
            <a:round/>
            <a:headEnd len="sm" w="sm" type="none"/>
            <a:tailEnd len="sm" w="sm" type="none"/>
          </a:ln>
          <a:effectLst>
            <a:outerShdw blurRad="50800" rotWithShape="0" algn="ctr" dir="5400000" dist="50800">
              <a:srgbClr val="7F7F7F"/>
            </a:outerShdw>
          </a:effectLst>
        </p:spPr>
      </p:pic>
      <p:sp>
        <p:nvSpPr>
          <p:cNvPr id="369" name="Google Shape;369;p48"/>
          <p:cNvSpPr/>
          <p:nvPr/>
        </p:nvSpPr>
        <p:spPr>
          <a:xfrm>
            <a:off x="2766075" y="4655975"/>
            <a:ext cx="2286000" cy="37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u="sng">
                <a:solidFill>
                  <a:srgbClr val="0000FF"/>
                </a:solidFill>
                <a:latin typeface="Arial"/>
                <a:ea typeface="Arial"/>
                <a:cs typeface="Arial"/>
                <a:sym typeface="Arial"/>
                <a:hlinkClick r:id="rId4"/>
              </a:rPr>
              <a:t>November 9, 2018</a:t>
            </a:r>
            <a:br>
              <a:rPr lang="en" sz="1000">
                <a:solidFill>
                  <a:srgbClr val="000000"/>
                </a:solidFill>
                <a:latin typeface="Arial"/>
                <a:ea typeface="Arial"/>
                <a:cs typeface="Arial"/>
                <a:sym typeface="Arial"/>
              </a:rPr>
            </a:br>
            <a:r>
              <a:rPr lang="en" sz="1000">
                <a:solidFill>
                  <a:srgbClr val="666666"/>
                </a:solidFill>
                <a:latin typeface="Arial"/>
                <a:ea typeface="Arial"/>
                <a:cs typeface="Arial"/>
                <a:sym typeface="Arial"/>
              </a:rPr>
              <a:t>Clin Transl Sci </a:t>
            </a:r>
            <a:r>
              <a:rPr lang="en" sz="1000">
                <a:solidFill>
                  <a:srgbClr val="666666"/>
                </a:solidFill>
              </a:rPr>
              <a:t>10.1111/cts.12595</a:t>
            </a:r>
            <a:endParaRPr sz="1000">
              <a:solidFill>
                <a:srgbClr val="000000"/>
              </a:solidFill>
              <a:latin typeface="Arial"/>
              <a:ea typeface="Arial"/>
              <a:cs typeface="Arial"/>
              <a:sym typeface="Arial"/>
            </a:endParaRPr>
          </a:p>
        </p:txBody>
      </p:sp>
      <p:grpSp>
        <p:nvGrpSpPr>
          <p:cNvPr id="370" name="Google Shape;370;p48"/>
          <p:cNvGrpSpPr/>
          <p:nvPr/>
        </p:nvGrpSpPr>
        <p:grpSpPr>
          <a:xfrm>
            <a:off x="4790513" y="307918"/>
            <a:ext cx="4284018" cy="4744611"/>
            <a:chOff x="420997" y="445625"/>
            <a:chExt cx="4491526" cy="4826173"/>
          </a:xfrm>
        </p:grpSpPr>
        <p:pic>
          <p:nvPicPr>
            <p:cNvPr id="371" name="Google Shape;371;p48"/>
            <p:cNvPicPr preferRelativeResize="0"/>
            <p:nvPr/>
          </p:nvPicPr>
          <p:blipFill>
            <a:blip r:embed="rId5">
              <a:alphaModFix/>
            </a:blip>
            <a:stretch>
              <a:fillRect/>
            </a:stretch>
          </p:blipFill>
          <p:spPr>
            <a:xfrm>
              <a:off x="420997" y="445625"/>
              <a:ext cx="4491526" cy="4826173"/>
            </a:xfrm>
            <a:prstGeom prst="rect">
              <a:avLst/>
            </a:prstGeom>
            <a:noFill/>
            <a:ln>
              <a:noFill/>
            </a:ln>
            <a:effectLst>
              <a:outerShdw blurRad="57150" rotWithShape="0" algn="bl" dir="5400000" dist="19050">
                <a:srgbClr val="000000">
                  <a:alpha val="50000"/>
                </a:srgbClr>
              </a:outerShdw>
            </a:effectLst>
          </p:spPr>
        </p:pic>
        <p:pic>
          <p:nvPicPr>
            <p:cNvPr id="372" name="Google Shape;372;p48"/>
            <p:cNvPicPr preferRelativeResize="0"/>
            <p:nvPr/>
          </p:nvPicPr>
          <p:blipFill rotWithShape="1">
            <a:blip r:embed="rId6">
              <a:alphaModFix/>
            </a:blip>
            <a:srcRect b="0" l="0" r="0" t="0"/>
            <a:stretch/>
          </p:blipFill>
          <p:spPr>
            <a:xfrm>
              <a:off x="2731275" y="1290775"/>
              <a:ext cx="1921978" cy="1581177"/>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9"/>
          <p:cNvPicPr preferRelativeResize="0"/>
          <p:nvPr/>
        </p:nvPicPr>
        <p:blipFill rotWithShape="1">
          <a:blip r:embed="rId3">
            <a:alphaModFix/>
          </a:blip>
          <a:srcRect b="0" l="0" r="0" t="0"/>
          <a:stretch/>
        </p:blipFill>
        <p:spPr>
          <a:xfrm>
            <a:off x="0" y="0"/>
            <a:ext cx="914399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383" name="Google Shape;383;p50"/>
          <p:cNvSpPr txBox="1"/>
          <p:nvPr>
            <p:ph idx="1" type="body"/>
          </p:nvPr>
        </p:nvSpPr>
        <p:spPr>
          <a:xfrm>
            <a:off x="628650" y="1244225"/>
            <a:ext cx="77454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rgbClr val="FFFFFF"/>
                </a:highlight>
              </a:rPr>
              <a:t>Our collaboration with FDA on implementing ISO 11238 for regulatory </a:t>
            </a:r>
            <a:br>
              <a:rPr lang="en" sz="1800">
                <a:highlight>
                  <a:srgbClr val="FFFFFF"/>
                </a:highlight>
              </a:rPr>
            </a:br>
            <a:r>
              <a:rPr b="1" lang="en" sz="1800">
                <a:highlight>
                  <a:srgbClr val="FFFFFF"/>
                </a:highlight>
              </a:rPr>
              <a:t>and research</a:t>
            </a:r>
            <a:r>
              <a:rPr lang="en" sz="1800">
                <a:highlight>
                  <a:srgbClr val="FFFFFF"/>
                </a:highlight>
              </a:rPr>
              <a:t> use has been a fantastic success for NCATS, in advancing our research mission!</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0" lvl="0" marL="0" rtl="0" algn="l">
              <a:spcBef>
                <a:spcPts val="800"/>
              </a:spcBef>
              <a:spcAft>
                <a:spcPts val="0"/>
              </a:spcAft>
              <a:buNone/>
            </a:pPr>
            <a:r>
              <a:rPr lang="en" sz="1800">
                <a:highlight>
                  <a:srgbClr val="FFFFFF"/>
                </a:highlight>
              </a:rPr>
              <a:t>… and we hope it will be helpful advancing your own organizational goals as well.</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Acknowledgements</a:t>
            </a:r>
            <a:endParaRPr/>
          </a:p>
        </p:txBody>
      </p:sp>
      <p:sp>
        <p:nvSpPr>
          <p:cNvPr id="389" name="Google Shape;389;p51"/>
          <p:cNvSpPr txBox="1"/>
          <p:nvPr>
            <p:ph idx="1" type="body"/>
          </p:nvPr>
        </p:nvSpPr>
        <p:spPr>
          <a:xfrm>
            <a:off x="628650" y="1244225"/>
            <a:ext cx="1519500" cy="3233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1400"/>
              <a:t>NCATS</a:t>
            </a:r>
            <a:endParaRPr b="1" sz="1400"/>
          </a:p>
          <a:p>
            <a:pPr indent="0" lvl="0" marL="0" rtl="0" algn="l">
              <a:spcBef>
                <a:spcPts val="0"/>
              </a:spcBef>
              <a:spcAft>
                <a:spcPts val="0"/>
              </a:spcAft>
              <a:buNone/>
            </a:pPr>
            <a:r>
              <a:t/>
            </a:r>
            <a:endParaRPr sz="1000"/>
          </a:p>
          <a:p>
            <a:pPr indent="0" lvl="0" marL="0" rtl="0" algn="l">
              <a:spcBef>
                <a:spcPts val="0"/>
              </a:spcBef>
              <a:spcAft>
                <a:spcPts val="0"/>
              </a:spcAft>
              <a:buNone/>
            </a:pPr>
            <a:r>
              <a:rPr lang="en" sz="1200"/>
              <a:t>Tyler Peryea</a:t>
            </a:r>
            <a:endParaRPr sz="1200"/>
          </a:p>
          <a:p>
            <a:pPr indent="0" lvl="0" marL="0" rtl="0" algn="l">
              <a:spcBef>
                <a:spcPts val="0"/>
              </a:spcBef>
              <a:spcAft>
                <a:spcPts val="0"/>
              </a:spcAft>
              <a:buNone/>
            </a:pPr>
            <a:r>
              <a:rPr lang="en" sz="1200"/>
              <a:t>Noel Southall</a:t>
            </a:r>
            <a:endParaRPr sz="1200"/>
          </a:p>
          <a:p>
            <a:pPr indent="0" lvl="0" marL="0" rtl="0" algn="l">
              <a:spcBef>
                <a:spcPts val="0"/>
              </a:spcBef>
              <a:spcAft>
                <a:spcPts val="0"/>
              </a:spcAft>
              <a:buNone/>
            </a:pPr>
            <a:r>
              <a:rPr lang="en" sz="1200"/>
              <a:t>Dac-</a:t>
            </a:r>
            <a:r>
              <a:rPr lang="en" sz="1200"/>
              <a:t>Trung Nguyen</a:t>
            </a:r>
            <a:endParaRPr sz="1200"/>
          </a:p>
          <a:p>
            <a:pPr indent="0" lvl="0" marL="0" rtl="0" algn="l">
              <a:spcBef>
                <a:spcPts val="0"/>
              </a:spcBef>
              <a:spcAft>
                <a:spcPts val="0"/>
              </a:spcAft>
              <a:buNone/>
            </a:pPr>
            <a:r>
              <a:rPr lang="en" sz="1200"/>
              <a:t>Ivan Grishagin</a:t>
            </a:r>
            <a:endParaRPr sz="1200"/>
          </a:p>
          <a:p>
            <a:pPr indent="0" lvl="0" marL="0" rtl="0" algn="l">
              <a:spcBef>
                <a:spcPts val="0"/>
              </a:spcBef>
              <a:spcAft>
                <a:spcPts val="0"/>
              </a:spcAft>
              <a:buNone/>
            </a:pPr>
            <a:r>
              <a:rPr lang="en" sz="1200"/>
              <a:t>Dammika Amugoda</a:t>
            </a:r>
            <a:endParaRPr sz="1200"/>
          </a:p>
          <a:p>
            <a:pPr indent="0" lvl="0" marL="0" rtl="0" algn="l">
              <a:spcBef>
                <a:spcPts val="0"/>
              </a:spcBef>
              <a:spcAft>
                <a:spcPts val="0"/>
              </a:spcAft>
              <a:buNone/>
            </a:pPr>
            <a:r>
              <a:rPr lang="en" sz="1200"/>
              <a:t>Jorge Neyra</a:t>
            </a:r>
            <a:endParaRPr sz="1200"/>
          </a:p>
          <a:p>
            <a:pPr indent="0" lvl="0" marL="0" rtl="0" algn="l">
              <a:spcBef>
                <a:spcPts val="0"/>
              </a:spcBef>
              <a:spcAft>
                <a:spcPts val="0"/>
              </a:spcAft>
              <a:buNone/>
            </a:pPr>
            <a:r>
              <a:rPr lang="en" sz="1200"/>
              <a:t>Niko Anderson</a:t>
            </a:r>
            <a:endParaRPr sz="1200"/>
          </a:p>
          <a:p>
            <a:pPr indent="0" lvl="0" marL="0" rtl="0" algn="l">
              <a:spcBef>
                <a:spcPts val="0"/>
              </a:spcBef>
              <a:spcAft>
                <a:spcPts val="0"/>
              </a:spcAft>
              <a:buNone/>
            </a:pPr>
            <a:r>
              <a:rPr lang="en" sz="1200"/>
              <a:t>Mark Williams</a:t>
            </a:r>
            <a:endParaRPr sz="1200"/>
          </a:p>
          <a:p>
            <a:pPr indent="0" lvl="0" marL="0" rtl="0" algn="l">
              <a:spcBef>
                <a:spcPts val="0"/>
              </a:spcBef>
              <a:spcAft>
                <a:spcPts val="0"/>
              </a:spcAft>
              <a:buNone/>
            </a:pPr>
            <a:r>
              <a:rPr lang="en" sz="1200"/>
              <a:t>Tim Sheils</a:t>
            </a:r>
            <a:endParaRPr sz="1200"/>
          </a:p>
          <a:p>
            <a:pPr indent="0" lvl="0" marL="0" rtl="0" algn="l">
              <a:spcBef>
                <a:spcPts val="0"/>
              </a:spcBef>
              <a:spcAft>
                <a:spcPts val="0"/>
              </a:spcAft>
              <a:buNone/>
            </a:pPr>
            <a:r>
              <a:rPr lang="en" sz="1200"/>
              <a:t>Chris LeClair</a:t>
            </a:r>
            <a:endParaRPr sz="1200"/>
          </a:p>
          <a:p>
            <a:pPr indent="0" lvl="0" marL="0" rtl="0" algn="l">
              <a:spcBef>
                <a:spcPts val="0"/>
              </a:spcBef>
              <a:spcAft>
                <a:spcPts val="0"/>
              </a:spcAft>
              <a:buNone/>
            </a:pPr>
            <a:r>
              <a:rPr lang="en" sz="1200"/>
              <a:t>Paul Shinn</a:t>
            </a:r>
            <a:endParaRPr sz="1200"/>
          </a:p>
          <a:p>
            <a:pPr indent="0" lvl="0" marL="0" rtl="0" algn="l">
              <a:spcBef>
                <a:spcPts val="0"/>
              </a:spcBef>
              <a:spcAft>
                <a:spcPts val="0"/>
              </a:spcAft>
              <a:buNone/>
            </a:pPr>
            <a:r>
              <a:rPr lang="en" sz="1200"/>
              <a:t>Qian Zhu</a:t>
            </a:r>
            <a:endParaRPr sz="1200"/>
          </a:p>
          <a:p>
            <a:pPr indent="0" lvl="0" marL="0" rtl="0" algn="l">
              <a:spcBef>
                <a:spcPts val="0"/>
              </a:spcBef>
              <a:spcAft>
                <a:spcPts val="0"/>
              </a:spcAft>
              <a:buNone/>
            </a:pPr>
            <a:r>
              <a:rPr lang="en" sz="1200"/>
              <a:t>Christine Colvis</a:t>
            </a:r>
            <a:endParaRPr sz="1200"/>
          </a:p>
          <a:p>
            <a:pPr indent="0" lvl="0" marL="0" rtl="0" algn="l">
              <a:spcBef>
                <a:spcPts val="0"/>
              </a:spcBef>
              <a:spcAft>
                <a:spcPts val="0"/>
              </a:spcAft>
              <a:buNone/>
            </a:pPr>
            <a:r>
              <a:rPr lang="en" sz="1200"/>
              <a:t>Mark Williams</a:t>
            </a:r>
            <a:endParaRPr sz="12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390" name="Google Shape;390;p51"/>
          <p:cNvSpPr txBox="1"/>
          <p:nvPr/>
        </p:nvSpPr>
        <p:spPr>
          <a:xfrm>
            <a:off x="2240200" y="1201325"/>
            <a:ext cx="1714200" cy="3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FDA</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sz="1100"/>
              <a:t>Larry Callahan</a:t>
            </a:r>
            <a:endParaRPr sz="1100"/>
          </a:p>
          <a:p>
            <a:pPr indent="0" lvl="0" marL="0" rtl="0" algn="l">
              <a:spcBef>
                <a:spcPts val="0"/>
              </a:spcBef>
              <a:spcAft>
                <a:spcPts val="0"/>
              </a:spcAft>
              <a:buNone/>
            </a:pPr>
            <a:r>
              <a:rPr lang="en" sz="1100"/>
              <a:t>Frank Switzer</a:t>
            </a:r>
            <a:endParaRPr sz="1100"/>
          </a:p>
          <a:p>
            <a:pPr indent="0" lvl="0" marL="0" rtl="0" algn="l">
              <a:spcBef>
                <a:spcPts val="0"/>
              </a:spcBef>
              <a:spcAft>
                <a:spcPts val="0"/>
              </a:spcAft>
              <a:buNone/>
            </a:pPr>
            <a:r>
              <a:rPr lang="en" sz="1100"/>
              <a:t>Yulia Borodina</a:t>
            </a:r>
            <a:endParaRPr sz="1100"/>
          </a:p>
          <a:p>
            <a:pPr indent="0" lvl="0" marL="0" rtl="0" algn="l">
              <a:spcBef>
                <a:spcPts val="0"/>
              </a:spcBef>
              <a:spcAft>
                <a:spcPts val="0"/>
              </a:spcAft>
              <a:buNone/>
            </a:pPr>
            <a:r>
              <a:rPr lang="en" sz="1100"/>
              <a:t>Ramez Ghazzaoui</a:t>
            </a:r>
            <a:endParaRPr sz="1100"/>
          </a:p>
          <a:p>
            <a:pPr indent="0" lvl="0" marL="0" rtl="0" algn="l">
              <a:spcBef>
                <a:spcPts val="0"/>
              </a:spcBef>
              <a:spcAft>
                <a:spcPts val="0"/>
              </a:spcAft>
              <a:buNone/>
            </a:pPr>
            <a:r>
              <a:rPr lang="en" sz="1100"/>
              <a:t>Elaine Johansen</a:t>
            </a:r>
            <a:endParaRPr sz="1100"/>
          </a:p>
          <a:p>
            <a:pPr indent="0" lvl="0" marL="0" rtl="0" algn="l">
              <a:spcBef>
                <a:spcPts val="0"/>
              </a:spcBef>
              <a:spcAft>
                <a:spcPts val="0"/>
              </a:spcAft>
              <a:buNone/>
            </a:pPr>
            <a:r>
              <a:rPr lang="en" sz="1100"/>
              <a:t>Ta-Jen Chen</a:t>
            </a:r>
            <a:endParaRPr sz="1100"/>
          </a:p>
          <a:p>
            <a:pPr indent="0" lvl="0" marL="0" rtl="0" algn="l">
              <a:spcBef>
                <a:spcPts val="0"/>
              </a:spcBef>
              <a:spcAft>
                <a:spcPts val="0"/>
              </a:spcAft>
              <a:buNone/>
            </a:pPr>
            <a:r>
              <a:rPr lang="en" sz="1100"/>
              <a:t>Archana Newatia</a:t>
            </a:r>
            <a:endParaRPr sz="1100"/>
          </a:p>
          <a:p>
            <a:pPr indent="0" lvl="0" marL="0" rtl="0" algn="l">
              <a:spcBef>
                <a:spcPts val="0"/>
              </a:spcBef>
              <a:spcAft>
                <a:spcPts val="0"/>
              </a:spcAft>
              <a:buNone/>
            </a:pPr>
            <a:r>
              <a:rPr lang="en" sz="1100"/>
              <a:t>Mary-Ann Slack</a:t>
            </a:r>
            <a:endParaRPr sz="1100"/>
          </a:p>
          <a:p>
            <a:pPr indent="0" lvl="0" marL="0" rtl="0" algn="l">
              <a:spcBef>
                <a:spcPts val="0"/>
              </a:spcBef>
              <a:spcAft>
                <a:spcPts val="0"/>
              </a:spcAft>
              <a:buNone/>
            </a:pPr>
            <a:r>
              <a:rPr lang="en" sz="1100"/>
              <a:t>Alex Welsch</a:t>
            </a:r>
            <a:endParaRPr sz="1100"/>
          </a:p>
          <a:p>
            <a:pPr indent="0" lvl="0" marL="0" rtl="0" algn="l">
              <a:spcBef>
                <a:spcPts val="0"/>
              </a:spcBef>
              <a:spcAft>
                <a:spcPts val="0"/>
              </a:spcAft>
              <a:buNone/>
            </a:pPr>
            <a:r>
              <a:rPr lang="en" sz="1100"/>
              <a:t>Sarah Stemann</a:t>
            </a:r>
            <a:endParaRPr sz="1100"/>
          </a:p>
          <a:p>
            <a:pPr indent="0" lvl="0" marL="0" rtl="0" algn="l">
              <a:spcBef>
                <a:spcPts val="0"/>
              </a:spcBef>
              <a:spcAft>
                <a:spcPts val="0"/>
              </a:spcAft>
              <a:buNone/>
            </a:pPr>
            <a:r>
              <a:rPr lang="en" sz="1100"/>
              <a:t>Yoshiyuki Tokiwa</a:t>
            </a:r>
            <a:endParaRPr sz="1100"/>
          </a:p>
          <a:p>
            <a:pPr indent="0" lvl="0" marL="0" rtl="0" algn="l">
              <a:spcBef>
                <a:spcPts val="0"/>
              </a:spcBef>
              <a:spcAft>
                <a:spcPts val="0"/>
              </a:spcAft>
              <a:buNone/>
            </a:pPr>
            <a:r>
              <a:rPr lang="en" sz="1100"/>
              <a:t>Lavanya Balabhadra</a:t>
            </a:r>
            <a:r>
              <a:rPr lang="en" sz="1100"/>
              <a:t> </a:t>
            </a:r>
            <a:endParaRPr sz="11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391" name="Google Shape;391;p51"/>
          <p:cNvSpPr txBox="1"/>
          <p:nvPr/>
        </p:nvSpPr>
        <p:spPr>
          <a:xfrm>
            <a:off x="2292225" y="2869175"/>
            <a:ext cx="863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txBox="1"/>
          <p:nvPr/>
        </p:nvSpPr>
        <p:spPr>
          <a:xfrm>
            <a:off x="5124300" y="1237475"/>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txBox="1"/>
          <p:nvPr/>
        </p:nvSpPr>
        <p:spPr>
          <a:xfrm>
            <a:off x="3475650" y="1237475"/>
            <a:ext cx="2192700" cy="21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Rancho Biosciences</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sz="1100"/>
              <a:t>Laura Brovold</a:t>
            </a:r>
            <a:endParaRPr sz="1100"/>
          </a:p>
          <a:p>
            <a:pPr indent="0" lvl="0" marL="0" rtl="0" algn="l">
              <a:spcBef>
                <a:spcPts val="0"/>
              </a:spcBef>
              <a:spcAft>
                <a:spcPts val="0"/>
              </a:spcAft>
              <a:buNone/>
            </a:pPr>
            <a:r>
              <a:rPr lang="en" sz="1100"/>
              <a:t>Yulia Skovpen</a:t>
            </a:r>
            <a:endParaRPr sz="1100"/>
          </a:p>
          <a:p>
            <a:pPr indent="0" lvl="0" marL="0" rtl="0" algn="l">
              <a:spcBef>
                <a:spcPts val="0"/>
              </a:spcBef>
              <a:spcAft>
                <a:spcPts val="0"/>
              </a:spcAft>
              <a:buNone/>
            </a:pPr>
            <a:r>
              <a:t/>
            </a:r>
            <a:endParaRPr/>
          </a:p>
        </p:txBody>
      </p:sp>
      <p:sp>
        <p:nvSpPr>
          <p:cNvPr id="394" name="Google Shape;394;p51"/>
          <p:cNvSpPr txBox="1"/>
          <p:nvPr/>
        </p:nvSpPr>
        <p:spPr>
          <a:xfrm>
            <a:off x="5597700" y="27905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txBox="1"/>
          <p:nvPr/>
        </p:nvSpPr>
        <p:spPr>
          <a:xfrm>
            <a:off x="3538025" y="2091263"/>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US Pharmacopeial</a:t>
            </a:r>
            <a:endParaRPr b="1"/>
          </a:p>
          <a:p>
            <a:pPr indent="0" lvl="0" marL="0" rtl="0" algn="l">
              <a:spcBef>
                <a:spcPts val="0"/>
              </a:spcBef>
              <a:spcAft>
                <a:spcPts val="0"/>
              </a:spcAft>
              <a:buNone/>
            </a:pPr>
            <a:r>
              <a:rPr b="1" lang="en"/>
              <a:t> Convention</a:t>
            </a:r>
            <a:endParaRPr b="1"/>
          </a:p>
          <a:p>
            <a:pPr indent="0" lvl="0" marL="0" rtl="0" algn="l">
              <a:spcBef>
                <a:spcPts val="0"/>
              </a:spcBef>
              <a:spcAft>
                <a:spcPts val="0"/>
              </a:spcAft>
              <a:buNone/>
            </a:pPr>
            <a:r>
              <a:rPr lang="en" sz="1100"/>
              <a:t>Fouad Atouf</a:t>
            </a:r>
            <a:endParaRPr sz="1100"/>
          </a:p>
          <a:p>
            <a:pPr indent="0" lvl="0" marL="0" rtl="0" algn="l">
              <a:spcBef>
                <a:spcPts val="0"/>
              </a:spcBef>
              <a:spcAft>
                <a:spcPts val="0"/>
              </a:spcAft>
              <a:buNone/>
            </a:pPr>
            <a:r>
              <a:rPr lang="en" sz="1100"/>
              <a:t>Andrej Wilk</a:t>
            </a:r>
            <a:endParaRPr sz="1100"/>
          </a:p>
          <a:p>
            <a:pPr indent="0" lvl="0" marL="0" rtl="0" algn="l">
              <a:spcBef>
                <a:spcPts val="0"/>
              </a:spcBef>
              <a:spcAft>
                <a:spcPts val="0"/>
              </a:spcAft>
              <a:buNone/>
            </a:pPr>
            <a:r>
              <a:rPr lang="en" sz="1100"/>
              <a:t>Tina Morris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a:t>Federal Institute for Drugs and Medical</a:t>
            </a:r>
            <a:r>
              <a:rPr lang="en"/>
              <a:t> </a:t>
            </a:r>
            <a:r>
              <a:rPr b="1" lang="en"/>
              <a:t>Devices(Germany)</a:t>
            </a:r>
            <a:endParaRPr b="1"/>
          </a:p>
          <a:p>
            <a:pPr indent="0" lvl="0" marL="0" rtl="0" algn="l">
              <a:spcBef>
                <a:spcPts val="0"/>
              </a:spcBef>
              <a:spcAft>
                <a:spcPts val="0"/>
              </a:spcAft>
              <a:buNone/>
            </a:pPr>
            <a:r>
              <a:rPr lang="en" sz="1100"/>
              <a:t>Thomas Balzer</a:t>
            </a:r>
            <a:endParaRPr sz="1100"/>
          </a:p>
          <a:p>
            <a:pPr indent="0" lvl="0" marL="0" rtl="0" algn="l">
              <a:spcBef>
                <a:spcPts val="0"/>
              </a:spcBef>
              <a:spcAft>
                <a:spcPts val="0"/>
              </a:spcAft>
              <a:buNone/>
            </a:pPr>
            <a:r>
              <a:t/>
            </a:r>
            <a:endParaRPr/>
          </a:p>
        </p:txBody>
      </p:sp>
      <p:sp>
        <p:nvSpPr>
          <p:cNvPr id="396" name="Google Shape;396;p51"/>
          <p:cNvSpPr txBox="1"/>
          <p:nvPr/>
        </p:nvSpPr>
        <p:spPr>
          <a:xfrm>
            <a:off x="1969900" y="3686663"/>
            <a:ext cx="19845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SwissMedic</a:t>
            </a:r>
            <a:endParaRPr b="1"/>
          </a:p>
          <a:p>
            <a:pPr indent="0" lvl="0" marL="0" rtl="0" algn="l">
              <a:spcBef>
                <a:spcPts val="0"/>
              </a:spcBef>
              <a:spcAft>
                <a:spcPts val="0"/>
              </a:spcAft>
              <a:buNone/>
            </a:pPr>
            <a:r>
              <a:rPr lang="en" sz="1100"/>
              <a:t>Philipp Weyermann</a:t>
            </a:r>
            <a:endParaRPr sz="1100"/>
          </a:p>
        </p:txBody>
      </p:sp>
      <p:sp>
        <p:nvSpPr>
          <p:cNvPr id="397" name="Google Shape;397;p51"/>
          <p:cNvSpPr txBox="1"/>
          <p:nvPr/>
        </p:nvSpPr>
        <p:spPr>
          <a:xfrm>
            <a:off x="5433400" y="1266725"/>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Medicines Evaluation Board</a:t>
            </a:r>
            <a:endParaRPr b="1"/>
          </a:p>
          <a:p>
            <a:pPr indent="0" lvl="0" marL="0" rtl="0" algn="l">
              <a:spcBef>
                <a:spcPts val="0"/>
              </a:spcBef>
              <a:spcAft>
                <a:spcPts val="0"/>
              </a:spcAft>
              <a:buNone/>
            </a:pPr>
            <a:r>
              <a:rPr lang="en" sz="1100"/>
              <a:t>Herman Diederik		Ciska Matai</a:t>
            </a:r>
            <a:endParaRPr sz="1100"/>
          </a:p>
          <a:p>
            <a:pPr indent="0" lvl="0" marL="0" rtl="0" algn="l">
              <a:spcBef>
                <a:spcPts val="0"/>
              </a:spcBef>
              <a:spcAft>
                <a:spcPts val="0"/>
              </a:spcAft>
              <a:buNone/>
            </a:pPr>
            <a:r>
              <a:rPr lang="en" sz="1100"/>
              <a:t>Marcel Hoefnagel		Burt Kroes</a:t>
            </a:r>
            <a:endParaRPr sz="1100"/>
          </a:p>
          <a:p>
            <a:pPr indent="0" lvl="0" marL="0" rtl="0" algn="l">
              <a:spcBef>
                <a:spcPts val="0"/>
              </a:spcBef>
              <a:spcAft>
                <a:spcPts val="0"/>
              </a:spcAft>
              <a:buNone/>
            </a:pPr>
            <a:r>
              <a:rPr lang="en" sz="1100"/>
              <a:t>Joris Kampmeijer</a:t>
            </a:r>
            <a:endParaRPr sz="1100"/>
          </a:p>
        </p:txBody>
      </p:sp>
      <p:sp>
        <p:nvSpPr>
          <p:cNvPr id="398" name="Google Shape;398;p51"/>
          <p:cNvSpPr txBox="1"/>
          <p:nvPr/>
        </p:nvSpPr>
        <p:spPr>
          <a:xfrm>
            <a:off x="483125" y="4156425"/>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Dow Corning</a:t>
            </a:r>
            <a:endParaRPr b="1"/>
          </a:p>
          <a:p>
            <a:pPr indent="0" lvl="0" marL="0" rtl="0" algn="l">
              <a:spcBef>
                <a:spcPts val="0"/>
              </a:spcBef>
              <a:spcAft>
                <a:spcPts val="0"/>
              </a:spcAft>
              <a:buNone/>
            </a:pPr>
            <a:r>
              <a:rPr lang="en" sz="1100"/>
              <a:t>Katherine Ulman</a:t>
            </a:r>
            <a:endParaRPr sz="1100"/>
          </a:p>
        </p:txBody>
      </p:sp>
      <p:sp>
        <p:nvSpPr>
          <p:cNvPr id="399" name="Google Shape;399;p51"/>
          <p:cNvSpPr txBox="1"/>
          <p:nvPr/>
        </p:nvSpPr>
        <p:spPr>
          <a:xfrm>
            <a:off x="1895375" y="4182400"/>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Royal Botanic Gardens, Kew (UK)</a:t>
            </a:r>
            <a:endParaRPr b="1"/>
          </a:p>
          <a:p>
            <a:pPr indent="0" lvl="0" marL="0" rtl="0" algn="l">
              <a:spcBef>
                <a:spcPts val="0"/>
              </a:spcBef>
              <a:spcAft>
                <a:spcPts val="0"/>
              </a:spcAft>
              <a:buNone/>
            </a:pPr>
            <a:r>
              <a:rPr lang="en" sz="1100"/>
              <a:t>Bob Allkin	Elizabeth Dauncey</a:t>
            </a:r>
            <a:endParaRPr sz="1100"/>
          </a:p>
        </p:txBody>
      </p:sp>
      <p:sp>
        <p:nvSpPr>
          <p:cNvPr id="400" name="Google Shape;400;p51"/>
          <p:cNvSpPr txBox="1"/>
          <p:nvPr/>
        </p:nvSpPr>
        <p:spPr>
          <a:xfrm>
            <a:off x="5255000" y="3763125"/>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European Medicines Agency</a:t>
            </a:r>
            <a:endParaRPr b="1"/>
          </a:p>
          <a:p>
            <a:pPr indent="0" lvl="0" marL="0" rtl="0" algn="l">
              <a:spcBef>
                <a:spcPts val="0"/>
              </a:spcBef>
              <a:spcAft>
                <a:spcPts val="0"/>
              </a:spcAft>
              <a:buNone/>
            </a:pPr>
            <a:r>
              <a:rPr lang="en" sz="1100"/>
              <a:t>Paolo Alcini		Telonis Pangiotis</a:t>
            </a:r>
            <a:endParaRPr sz="1100"/>
          </a:p>
          <a:p>
            <a:pPr indent="0" lvl="0" marL="0" rtl="0" algn="l">
              <a:spcBef>
                <a:spcPts val="0"/>
              </a:spcBef>
              <a:spcAft>
                <a:spcPts val="0"/>
              </a:spcAft>
              <a:buNone/>
            </a:pPr>
            <a:r>
              <a:rPr lang="en" sz="1100"/>
              <a:t>Sabine Brosch		Llaria Del Seppia</a:t>
            </a:r>
            <a:endParaRPr sz="1100"/>
          </a:p>
        </p:txBody>
      </p:sp>
      <p:sp>
        <p:nvSpPr>
          <p:cNvPr id="401" name="Google Shape;401;p51"/>
          <p:cNvSpPr txBox="1"/>
          <p:nvPr/>
        </p:nvSpPr>
        <p:spPr>
          <a:xfrm>
            <a:off x="5255000" y="2214975"/>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Uppsala Montintoring Centre/ WHO</a:t>
            </a:r>
            <a:endParaRPr b="1"/>
          </a:p>
          <a:p>
            <a:pPr indent="0" lvl="0" marL="0" rtl="0" algn="l">
              <a:spcBef>
                <a:spcPts val="0"/>
              </a:spcBef>
              <a:spcAft>
                <a:spcPts val="0"/>
              </a:spcAft>
              <a:buNone/>
            </a:pPr>
            <a:r>
              <a:rPr lang="en" sz="1100"/>
              <a:t>Malin Jakobsson</a:t>
            </a:r>
            <a:endParaRPr sz="1100"/>
          </a:p>
        </p:txBody>
      </p:sp>
      <p:sp>
        <p:nvSpPr>
          <p:cNvPr id="402" name="Google Shape;402;p51"/>
          <p:cNvSpPr txBox="1"/>
          <p:nvPr/>
        </p:nvSpPr>
        <p:spPr>
          <a:xfrm>
            <a:off x="5296675" y="2803500"/>
            <a:ext cx="4281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Health Canada</a:t>
            </a:r>
            <a:endParaRPr b="1"/>
          </a:p>
          <a:p>
            <a:pPr indent="0" lvl="0" marL="0" rtl="0" algn="l">
              <a:spcBef>
                <a:spcPts val="0"/>
              </a:spcBef>
              <a:spcAft>
                <a:spcPts val="0"/>
              </a:spcAft>
              <a:buNone/>
            </a:pPr>
            <a:r>
              <a:rPr lang="en" sz="1100"/>
              <a:t>Vikesh Srivastava</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EXTRA SLIDES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413" name="Google Shape;413;p5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419" name="Google Shape;419;p5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425" name="Google Shape;425;p55"/>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26" name="Google Shape;426;p55"/>
          <p:cNvPicPr preferRelativeResize="0"/>
          <p:nvPr/>
        </p:nvPicPr>
        <p:blipFill>
          <a:blip r:embed="rId3">
            <a:alphaModFix/>
          </a:blip>
          <a:stretch>
            <a:fillRect/>
          </a:stretch>
        </p:blipFill>
        <p:spPr>
          <a:xfrm>
            <a:off x="305793" y="317325"/>
            <a:ext cx="6162283" cy="4313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0" name="Shape 430"/>
        <p:cNvGrpSpPr/>
        <p:nvPr/>
      </p:nvGrpSpPr>
      <p:grpSpPr>
        <a:xfrm>
          <a:off x="0" y="0"/>
          <a:ext cx="0" cy="0"/>
          <a:chOff x="0" y="0"/>
          <a:chExt cx="0" cy="0"/>
        </a:xfrm>
      </p:grpSpPr>
      <p:sp>
        <p:nvSpPr>
          <p:cNvPr id="431" name="Google Shape;431;p56"/>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432" name="Google Shape;432;p56"/>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33" name="Google Shape;433;p56"/>
          <p:cNvPicPr preferRelativeResize="0"/>
          <p:nvPr/>
        </p:nvPicPr>
        <p:blipFill>
          <a:blip r:embed="rId3">
            <a:alphaModFix/>
          </a:blip>
          <a:stretch>
            <a:fillRect/>
          </a:stretch>
        </p:blipFill>
        <p:spPr>
          <a:xfrm>
            <a:off x="1828750" y="373375"/>
            <a:ext cx="4770124" cy="4770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GSRS Features</a:t>
            </a:r>
            <a:endParaRPr/>
          </a:p>
        </p:txBody>
      </p:sp>
      <p:sp>
        <p:nvSpPr>
          <p:cNvPr id="439" name="Google Shape;439;p57"/>
          <p:cNvSpPr txBox="1"/>
          <p:nvPr>
            <p:ph idx="1" type="body"/>
          </p:nvPr>
        </p:nvSpPr>
        <p:spPr>
          <a:xfrm>
            <a:off x="311700" y="1017725"/>
            <a:ext cx="85206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Assign Unique Identifiers for Substances</a:t>
            </a:r>
            <a:endParaRPr/>
          </a:p>
          <a:p>
            <a:pPr indent="-330200" lvl="0" marL="457200" rtl="0" algn="l">
              <a:spcBef>
                <a:spcPts val="0"/>
              </a:spcBef>
              <a:spcAft>
                <a:spcPts val="0"/>
              </a:spcAft>
              <a:buSzPts val="1600"/>
              <a:buChar char="•"/>
            </a:pPr>
            <a:r>
              <a:rPr lang="en"/>
              <a:t>Maintain list of synonyms for each substance across different languages</a:t>
            </a:r>
            <a:endParaRPr/>
          </a:p>
          <a:p>
            <a:pPr indent="-330200" lvl="0" marL="457200" rtl="0" algn="l">
              <a:spcBef>
                <a:spcPts val="0"/>
              </a:spcBef>
              <a:spcAft>
                <a:spcPts val="0"/>
              </a:spcAft>
              <a:buSzPts val="1600"/>
              <a:buChar char="•"/>
            </a:pPr>
            <a:r>
              <a:rPr lang="en"/>
              <a:t>Store other text metadata descriptions, alternate IDs and codes</a:t>
            </a:r>
            <a:endParaRPr/>
          </a:p>
          <a:p>
            <a:pPr indent="-330200" lvl="0" marL="457200" rtl="0" algn="l">
              <a:spcBef>
                <a:spcPts val="0"/>
              </a:spcBef>
              <a:spcAft>
                <a:spcPts val="0"/>
              </a:spcAft>
              <a:buSzPts val="1600"/>
              <a:buChar char="•"/>
            </a:pPr>
            <a:r>
              <a:rPr lang="en"/>
              <a:t>Store chemical structure</a:t>
            </a:r>
            <a:endParaRPr/>
          </a:p>
          <a:p>
            <a:pPr indent="0" lvl="0" marL="0" rtl="0" algn="l">
              <a:spcBef>
                <a:spcPts val="800"/>
              </a:spcBef>
              <a:spcAft>
                <a:spcPts val="0"/>
              </a:spcAft>
              <a:buNone/>
            </a:pPr>
            <a:r>
              <a:rPr lang="en"/>
              <a:t>Find Data</a:t>
            </a:r>
            <a:endParaRPr/>
          </a:p>
          <a:p>
            <a:pPr indent="-330200" lvl="0" marL="457200" rtl="0" algn="l">
              <a:spcBef>
                <a:spcPts val="800"/>
              </a:spcBef>
              <a:spcAft>
                <a:spcPts val="0"/>
              </a:spcAft>
              <a:buSzPts val="1600"/>
              <a:buChar char="•"/>
            </a:pPr>
            <a:r>
              <a:rPr lang="en"/>
              <a:t>Support complex searches by names and/or metadata </a:t>
            </a:r>
            <a:endParaRPr/>
          </a:p>
          <a:p>
            <a:pPr indent="-330200" lvl="0" marL="457200" rtl="0" algn="l">
              <a:spcBef>
                <a:spcPts val="0"/>
              </a:spcBef>
              <a:spcAft>
                <a:spcPts val="0"/>
              </a:spcAft>
              <a:buSzPts val="1600"/>
              <a:buChar char="•"/>
            </a:pPr>
            <a:r>
              <a:rPr lang="en"/>
              <a:t>Support structure searches</a:t>
            </a:r>
            <a:endParaRPr/>
          </a:p>
          <a:p>
            <a:pPr indent="-330200" lvl="0" marL="457200" rtl="0" algn="l">
              <a:spcBef>
                <a:spcPts val="0"/>
              </a:spcBef>
              <a:spcAft>
                <a:spcPts val="0"/>
              </a:spcAft>
              <a:buSzPts val="1600"/>
              <a:buChar char="•"/>
            </a:pPr>
            <a:r>
              <a:rPr lang="en"/>
              <a:t>Support sequence similarity searches</a:t>
            </a:r>
            <a:endParaRPr/>
          </a:p>
          <a:p>
            <a:pPr indent="0" lvl="0" marL="0" rtl="0" algn="l">
              <a:spcBef>
                <a:spcPts val="800"/>
              </a:spcBef>
              <a:spcAft>
                <a:spcPts val="0"/>
              </a:spcAft>
              <a:buNone/>
            </a:pPr>
            <a:r>
              <a:rPr lang="en"/>
              <a:t>Support Regulation Lifecycle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nvSpPr>
        <p:spPr>
          <a:xfrm>
            <a:off x="2499850" y="556450"/>
            <a:ext cx="4783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NCATS projects that use GSRS</a:t>
            </a:r>
            <a:endParaRPr/>
          </a:p>
        </p:txBody>
      </p:sp>
      <p:sp>
        <p:nvSpPr>
          <p:cNvPr id="77" name="Google Shape;77;p13"/>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rgbClr val="FFFFFF"/>
                </a:highlight>
              </a:rPr>
              <a:t>Beyond providing a resource to research community that provides robust definitions of the ingredients in marketed and investigational drugs, we also use the software and data to drive the research we do at NCATS.</a:t>
            </a:r>
            <a:endParaRPr sz="1800">
              <a:highlight>
                <a:srgbClr val="FFFFFF"/>
              </a:highlight>
            </a:endParaRPr>
          </a:p>
          <a:p>
            <a:pPr indent="0" lvl="0" marL="0" rtl="0" algn="l">
              <a:spcBef>
                <a:spcPts val="800"/>
              </a:spcBef>
              <a:spcAft>
                <a:spcPts val="0"/>
              </a:spcAft>
              <a:buNone/>
            </a:pPr>
            <a:r>
              <a:t/>
            </a:r>
            <a:endParaRPr sz="1800">
              <a:highlight>
                <a:srgbClr val="FFFFFF"/>
              </a:highlight>
            </a:endParaRPr>
          </a:p>
          <a:p>
            <a:pPr indent="-355600" lvl="0" marL="457200" rtl="0" algn="l">
              <a:spcBef>
                <a:spcPts val="800"/>
              </a:spcBef>
              <a:spcAft>
                <a:spcPts val="0"/>
              </a:spcAft>
              <a:buSzPts val="2000"/>
              <a:buChar char="•"/>
            </a:pPr>
            <a:r>
              <a:rPr lang="en"/>
              <a:t>Inxight Drugs</a:t>
            </a:r>
            <a:endParaRPr/>
          </a:p>
          <a:p>
            <a:pPr indent="-355600" lvl="0" marL="457200" rtl="0" algn="l">
              <a:spcBef>
                <a:spcPts val="0"/>
              </a:spcBef>
              <a:spcAft>
                <a:spcPts val="0"/>
              </a:spcAft>
              <a:buSzPts val="2000"/>
              <a:buChar char="•"/>
            </a:pPr>
            <a:r>
              <a:rPr lang="en"/>
              <a:t>Compound Registration</a:t>
            </a:r>
            <a:endParaRPr/>
          </a:p>
          <a:p>
            <a:pPr indent="-355600" lvl="0" marL="457200" rtl="0" algn="l">
              <a:spcBef>
                <a:spcPts val="0"/>
              </a:spcBef>
              <a:spcAft>
                <a:spcPts val="0"/>
              </a:spcAft>
              <a:buSzPts val="2000"/>
              <a:buChar char="•"/>
            </a:pPr>
            <a:r>
              <a:rPr lang="en"/>
              <a:t>NCATS Pharmaceutical Collection</a:t>
            </a:r>
            <a:endParaRPr/>
          </a:p>
          <a:p>
            <a:pPr indent="-355600" lvl="0" marL="457200" rtl="0" algn="l">
              <a:spcBef>
                <a:spcPts val="0"/>
              </a:spcBef>
              <a:spcAft>
                <a:spcPts val="0"/>
              </a:spcAft>
              <a:buClr>
                <a:schemeClr val="dk1"/>
              </a:buClr>
              <a:buSzPts val="2000"/>
              <a:buChar char="•"/>
            </a:pPr>
            <a:r>
              <a:rPr lang="en"/>
              <a:t>GARD</a:t>
            </a:r>
            <a:endParaRPr/>
          </a:p>
          <a:p>
            <a:pPr indent="-355600" lvl="0" marL="457200" rtl="0" algn="l">
              <a:spcBef>
                <a:spcPts val="0"/>
              </a:spcBef>
              <a:spcAft>
                <a:spcPts val="0"/>
              </a:spcAft>
              <a:buClr>
                <a:schemeClr val="dk1"/>
              </a:buClr>
              <a:buSzPts val="2000"/>
              <a:buChar char="•"/>
            </a:pPr>
            <a:r>
              <a:rPr lang="en"/>
              <a:t>Translator</a:t>
            </a:r>
            <a:endParaRPr/>
          </a:p>
          <a:p>
            <a:pPr indent="0" lvl="0" marL="457200" rtl="0" algn="l">
              <a:spcBef>
                <a:spcPts val="8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p:nvPr/>
        </p:nvSpPr>
        <p:spPr>
          <a:xfrm>
            <a:off x="1958525" y="1069300"/>
            <a:ext cx="5606700" cy="3297600"/>
          </a:xfrm>
          <a:prstGeom prst="roundRect">
            <a:avLst>
              <a:gd fmla="val 16667" name="adj"/>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NCATS Registration Process</a:t>
            </a:r>
            <a:endParaRPr/>
          </a:p>
        </p:txBody>
      </p:sp>
      <p:sp>
        <p:nvSpPr>
          <p:cNvPr id="446" name="Google Shape;446;p58"/>
          <p:cNvSpPr/>
          <p:nvPr/>
        </p:nvSpPr>
        <p:spPr>
          <a:xfrm>
            <a:off x="531875" y="1250750"/>
            <a:ext cx="1182600" cy="1126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p:nvPr/>
        </p:nvSpPr>
        <p:spPr>
          <a:xfrm>
            <a:off x="311700" y="259225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Chemical Structure</a:t>
            </a:r>
            <a:endParaRPr/>
          </a:p>
        </p:txBody>
      </p:sp>
      <p:sp>
        <p:nvSpPr>
          <p:cNvPr id="448" name="Google Shape;448;p58"/>
          <p:cNvSpPr/>
          <p:nvPr/>
        </p:nvSpPr>
        <p:spPr>
          <a:xfrm>
            <a:off x="2126538" y="1797575"/>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Uniqueness</a:t>
            </a:r>
            <a:endParaRPr/>
          </a:p>
        </p:txBody>
      </p:sp>
      <p:sp>
        <p:nvSpPr>
          <p:cNvPr id="449" name="Google Shape;449;p58"/>
          <p:cNvSpPr/>
          <p:nvPr/>
        </p:nvSpPr>
        <p:spPr>
          <a:xfrm>
            <a:off x="2126550" y="3224225"/>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Uniqueness</a:t>
            </a:r>
            <a:endParaRPr/>
          </a:p>
        </p:txBody>
      </p:sp>
      <p:cxnSp>
        <p:nvCxnSpPr>
          <p:cNvPr id="450" name="Google Shape;450;p58"/>
          <p:cNvCxnSpPr>
            <a:stCxn id="447" idx="3"/>
            <a:endCxn id="448" idx="1"/>
          </p:cNvCxnSpPr>
          <p:nvPr/>
        </p:nvCxnSpPr>
        <p:spPr>
          <a:xfrm flipH="1" rot="10800000">
            <a:off x="1900500" y="2051650"/>
            <a:ext cx="225900" cy="794700"/>
          </a:xfrm>
          <a:prstGeom prst="bentConnector3">
            <a:avLst>
              <a:gd fmla="val 50030" name="adj1"/>
            </a:avLst>
          </a:prstGeom>
          <a:noFill/>
          <a:ln cap="flat" cmpd="sng" w="9525">
            <a:solidFill>
              <a:schemeClr val="dk2"/>
            </a:solidFill>
            <a:prstDash val="solid"/>
            <a:round/>
            <a:headEnd len="med" w="med" type="none"/>
            <a:tailEnd len="med" w="med" type="none"/>
          </a:ln>
        </p:spPr>
      </p:cxnSp>
      <p:cxnSp>
        <p:nvCxnSpPr>
          <p:cNvPr id="451" name="Google Shape;451;p58"/>
          <p:cNvCxnSpPr>
            <a:stCxn id="447" idx="3"/>
            <a:endCxn id="449" idx="1"/>
          </p:cNvCxnSpPr>
          <p:nvPr/>
        </p:nvCxnSpPr>
        <p:spPr>
          <a:xfrm>
            <a:off x="1900500" y="2846350"/>
            <a:ext cx="226200" cy="632100"/>
          </a:xfrm>
          <a:prstGeom prst="bentConnector3">
            <a:avLst>
              <a:gd fmla="val 49967" name="adj1"/>
            </a:avLst>
          </a:prstGeom>
          <a:noFill/>
          <a:ln cap="flat" cmpd="sng" w="9525">
            <a:solidFill>
              <a:schemeClr val="dk2"/>
            </a:solidFill>
            <a:prstDash val="solid"/>
            <a:round/>
            <a:headEnd len="med" w="med" type="none"/>
            <a:tailEnd len="med" w="med" type="none"/>
          </a:ln>
        </p:spPr>
      </p:cxnSp>
      <p:sp>
        <p:nvSpPr>
          <p:cNvPr id="452" name="Google Shape;452;p58"/>
          <p:cNvSpPr/>
          <p:nvPr/>
        </p:nvSpPr>
        <p:spPr>
          <a:xfrm>
            <a:off x="3983938" y="147185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Unique</a:t>
            </a:r>
            <a:endParaRPr/>
          </a:p>
        </p:txBody>
      </p:sp>
      <p:sp>
        <p:nvSpPr>
          <p:cNvPr id="453" name="Google Shape;453;p58"/>
          <p:cNvSpPr/>
          <p:nvPr/>
        </p:nvSpPr>
        <p:spPr>
          <a:xfrm>
            <a:off x="3983938" y="21233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Non-Unique</a:t>
            </a:r>
            <a:endParaRPr/>
          </a:p>
        </p:txBody>
      </p:sp>
      <p:sp>
        <p:nvSpPr>
          <p:cNvPr id="454" name="Google Shape;454;p58"/>
          <p:cNvSpPr/>
          <p:nvPr/>
        </p:nvSpPr>
        <p:spPr>
          <a:xfrm>
            <a:off x="5766388" y="147185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00015067-</a:t>
            </a:r>
            <a:r>
              <a:rPr lang="en" sz="1200">
                <a:highlight>
                  <a:srgbClr val="FFFF00"/>
                </a:highlight>
              </a:rPr>
              <a:t>01</a:t>
            </a:r>
            <a:endParaRPr sz="1200">
              <a:highlight>
                <a:srgbClr val="FFFF00"/>
              </a:highlight>
            </a:endParaRPr>
          </a:p>
        </p:txBody>
      </p:sp>
      <p:sp>
        <p:nvSpPr>
          <p:cNvPr id="455" name="Google Shape;455;p58"/>
          <p:cNvSpPr/>
          <p:nvPr/>
        </p:nvSpPr>
        <p:spPr>
          <a:xfrm>
            <a:off x="5766388" y="21233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00015067-</a:t>
            </a:r>
            <a:r>
              <a:rPr lang="en" sz="1200">
                <a:highlight>
                  <a:srgbClr val="FFFF00"/>
                </a:highlight>
              </a:rPr>
              <a:t>02</a:t>
            </a:r>
            <a:endParaRPr sz="1200">
              <a:highlight>
                <a:srgbClr val="FFFF00"/>
              </a:highlight>
            </a:endParaRPr>
          </a:p>
        </p:txBody>
      </p:sp>
      <p:cxnSp>
        <p:nvCxnSpPr>
          <p:cNvPr id="456" name="Google Shape;456;p58"/>
          <p:cNvCxnSpPr>
            <a:stCxn id="452" idx="3"/>
            <a:endCxn id="454" idx="1"/>
          </p:cNvCxnSpPr>
          <p:nvPr/>
        </p:nvCxnSpPr>
        <p:spPr>
          <a:xfrm>
            <a:off x="5572738" y="1725950"/>
            <a:ext cx="193800" cy="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58"/>
          <p:cNvCxnSpPr>
            <a:stCxn id="453" idx="3"/>
            <a:endCxn id="455" idx="1"/>
          </p:cNvCxnSpPr>
          <p:nvPr/>
        </p:nvCxnSpPr>
        <p:spPr>
          <a:xfrm>
            <a:off x="5572738" y="2377400"/>
            <a:ext cx="193800" cy="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p58"/>
          <p:cNvCxnSpPr>
            <a:stCxn id="448" idx="3"/>
            <a:endCxn id="452" idx="1"/>
          </p:cNvCxnSpPr>
          <p:nvPr/>
        </p:nvCxnSpPr>
        <p:spPr>
          <a:xfrm flipH="1" rot="10800000">
            <a:off x="3715338" y="1725875"/>
            <a:ext cx="268500" cy="325800"/>
          </a:xfrm>
          <a:prstGeom prst="bentConnector3">
            <a:avLst>
              <a:gd fmla="val 50019" name="adj1"/>
            </a:avLst>
          </a:prstGeom>
          <a:noFill/>
          <a:ln cap="flat" cmpd="sng" w="9525">
            <a:solidFill>
              <a:schemeClr val="dk2"/>
            </a:solidFill>
            <a:prstDash val="solid"/>
            <a:round/>
            <a:headEnd len="med" w="med" type="none"/>
            <a:tailEnd len="med" w="med" type="triangle"/>
          </a:ln>
        </p:spPr>
      </p:cxnSp>
      <p:cxnSp>
        <p:nvCxnSpPr>
          <p:cNvPr id="459" name="Google Shape;459;p58"/>
          <p:cNvCxnSpPr>
            <a:stCxn id="448" idx="3"/>
            <a:endCxn id="453" idx="1"/>
          </p:cNvCxnSpPr>
          <p:nvPr/>
        </p:nvCxnSpPr>
        <p:spPr>
          <a:xfrm>
            <a:off x="3715338" y="2051675"/>
            <a:ext cx="268500" cy="325800"/>
          </a:xfrm>
          <a:prstGeom prst="bentConnector3">
            <a:avLst>
              <a:gd fmla="val 50019" name="adj1"/>
            </a:avLst>
          </a:prstGeom>
          <a:noFill/>
          <a:ln cap="flat" cmpd="sng" w="9525">
            <a:solidFill>
              <a:schemeClr val="dk2"/>
            </a:solidFill>
            <a:prstDash val="solid"/>
            <a:round/>
            <a:headEnd len="med" w="med" type="none"/>
            <a:tailEnd len="med" w="med" type="triangle"/>
          </a:ln>
        </p:spPr>
      </p:cxnSp>
      <p:sp>
        <p:nvSpPr>
          <p:cNvPr id="460" name="Google Shape;460;p58"/>
          <p:cNvSpPr/>
          <p:nvPr/>
        </p:nvSpPr>
        <p:spPr>
          <a:xfrm>
            <a:off x="7940300" y="162617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#1</a:t>
            </a:r>
            <a:endParaRPr/>
          </a:p>
        </p:txBody>
      </p:sp>
      <p:cxnSp>
        <p:nvCxnSpPr>
          <p:cNvPr id="461" name="Google Shape;461;p58"/>
          <p:cNvCxnSpPr>
            <a:stCxn id="454" idx="3"/>
            <a:endCxn id="460" idx="2"/>
          </p:cNvCxnSpPr>
          <p:nvPr/>
        </p:nvCxnSpPr>
        <p:spPr>
          <a:xfrm>
            <a:off x="7355188" y="1725950"/>
            <a:ext cx="585000" cy="3258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58"/>
          <p:cNvCxnSpPr>
            <a:stCxn id="455" idx="3"/>
            <a:endCxn id="460" idx="2"/>
          </p:cNvCxnSpPr>
          <p:nvPr/>
        </p:nvCxnSpPr>
        <p:spPr>
          <a:xfrm flipH="1" rot="10800000">
            <a:off x="7355188" y="2051600"/>
            <a:ext cx="585000" cy="325800"/>
          </a:xfrm>
          <a:prstGeom prst="straightConnector1">
            <a:avLst/>
          </a:prstGeom>
          <a:noFill/>
          <a:ln cap="flat" cmpd="sng" w="9525">
            <a:solidFill>
              <a:schemeClr val="dk2"/>
            </a:solidFill>
            <a:prstDash val="solid"/>
            <a:round/>
            <a:headEnd len="med" w="med" type="none"/>
            <a:tailEnd len="med" w="med" type="triangle"/>
          </a:ln>
        </p:spPr>
      </p:cxnSp>
      <p:sp>
        <p:nvSpPr>
          <p:cNvPr id="463" name="Google Shape;463;p58"/>
          <p:cNvSpPr/>
          <p:nvPr/>
        </p:nvSpPr>
        <p:spPr>
          <a:xfrm>
            <a:off x="3983838" y="28985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Unique</a:t>
            </a:r>
            <a:endParaRPr/>
          </a:p>
        </p:txBody>
      </p:sp>
      <p:sp>
        <p:nvSpPr>
          <p:cNvPr id="464" name="Google Shape;464;p58"/>
          <p:cNvSpPr/>
          <p:nvPr/>
        </p:nvSpPr>
        <p:spPr>
          <a:xfrm>
            <a:off x="3983838" y="354995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Non-Unique</a:t>
            </a:r>
            <a:endParaRPr/>
          </a:p>
        </p:txBody>
      </p:sp>
      <p:sp>
        <p:nvSpPr>
          <p:cNvPr id="465" name="Google Shape;465;p58"/>
          <p:cNvSpPr/>
          <p:nvPr/>
        </p:nvSpPr>
        <p:spPr>
          <a:xfrm>
            <a:off x="5766288" y="289850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00015999-</a:t>
            </a:r>
            <a:r>
              <a:rPr lang="en" sz="1200">
                <a:highlight>
                  <a:srgbClr val="FFFF00"/>
                </a:highlight>
              </a:rPr>
              <a:t>01</a:t>
            </a:r>
            <a:endParaRPr sz="1200">
              <a:highlight>
                <a:srgbClr val="FFFF00"/>
              </a:highlight>
            </a:endParaRPr>
          </a:p>
        </p:txBody>
      </p:sp>
      <p:sp>
        <p:nvSpPr>
          <p:cNvPr id="466" name="Google Shape;466;p58"/>
          <p:cNvSpPr/>
          <p:nvPr/>
        </p:nvSpPr>
        <p:spPr>
          <a:xfrm>
            <a:off x="5766288" y="3549950"/>
            <a:ext cx="1588800" cy="5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00015999-</a:t>
            </a:r>
            <a:r>
              <a:rPr lang="en" sz="1200">
                <a:highlight>
                  <a:srgbClr val="FFFF00"/>
                </a:highlight>
              </a:rPr>
              <a:t>02</a:t>
            </a:r>
            <a:endParaRPr sz="1200">
              <a:highlight>
                <a:srgbClr val="FFFF00"/>
              </a:highlight>
            </a:endParaRPr>
          </a:p>
        </p:txBody>
      </p:sp>
      <p:cxnSp>
        <p:nvCxnSpPr>
          <p:cNvPr id="467" name="Google Shape;467;p58"/>
          <p:cNvCxnSpPr>
            <a:stCxn id="463" idx="3"/>
            <a:endCxn id="465" idx="1"/>
          </p:cNvCxnSpPr>
          <p:nvPr/>
        </p:nvCxnSpPr>
        <p:spPr>
          <a:xfrm>
            <a:off x="5572638" y="3152600"/>
            <a:ext cx="193800" cy="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58"/>
          <p:cNvCxnSpPr>
            <a:stCxn id="464" idx="3"/>
            <a:endCxn id="466" idx="1"/>
          </p:cNvCxnSpPr>
          <p:nvPr/>
        </p:nvCxnSpPr>
        <p:spPr>
          <a:xfrm>
            <a:off x="5572638" y="3804050"/>
            <a:ext cx="193800" cy="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58"/>
          <p:cNvCxnSpPr>
            <a:stCxn id="449" idx="3"/>
            <a:endCxn id="463" idx="1"/>
          </p:cNvCxnSpPr>
          <p:nvPr/>
        </p:nvCxnSpPr>
        <p:spPr>
          <a:xfrm flipH="1" rot="10800000">
            <a:off x="3715350" y="3152525"/>
            <a:ext cx="268500" cy="3258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470" name="Google Shape;470;p58"/>
          <p:cNvCxnSpPr>
            <a:stCxn id="449" idx="3"/>
            <a:endCxn id="464" idx="1"/>
          </p:cNvCxnSpPr>
          <p:nvPr/>
        </p:nvCxnSpPr>
        <p:spPr>
          <a:xfrm>
            <a:off x="3715350" y="3478325"/>
            <a:ext cx="268500" cy="3258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471" name="Google Shape;471;p58"/>
          <p:cNvSpPr/>
          <p:nvPr/>
        </p:nvSpPr>
        <p:spPr>
          <a:xfrm>
            <a:off x="7940300" y="3005025"/>
            <a:ext cx="694525" cy="8510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 #2</a:t>
            </a:r>
            <a:endParaRPr/>
          </a:p>
        </p:txBody>
      </p:sp>
      <p:cxnSp>
        <p:nvCxnSpPr>
          <p:cNvPr id="472" name="Google Shape;472;p58"/>
          <p:cNvCxnSpPr>
            <a:stCxn id="465" idx="3"/>
            <a:endCxn id="471" idx="2"/>
          </p:cNvCxnSpPr>
          <p:nvPr/>
        </p:nvCxnSpPr>
        <p:spPr>
          <a:xfrm>
            <a:off x="7355088" y="3152600"/>
            <a:ext cx="585300" cy="2778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58"/>
          <p:cNvCxnSpPr>
            <a:stCxn id="466" idx="3"/>
            <a:endCxn id="471" idx="2"/>
          </p:cNvCxnSpPr>
          <p:nvPr/>
        </p:nvCxnSpPr>
        <p:spPr>
          <a:xfrm flipH="1" rot="10800000">
            <a:off x="7355088" y="3430550"/>
            <a:ext cx="585300" cy="3735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58"/>
          <p:cNvSpPr txBox="1"/>
          <p:nvPr/>
        </p:nvSpPr>
        <p:spPr>
          <a:xfrm>
            <a:off x="3305450" y="1017725"/>
            <a:ext cx="30231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rPr>
              <a:t>Commercial Proprietary System</a:t>
            </a:r>
            <a:endParaRPr b="1">
              <a:solidFill>
                <a:srgbClr val="351C75"/>
              </a:solidFill>
            </a:endParaRPr>
          </a:p>
        </p:txBody>
      </p:sp>
      <p:sp>
        <p:nvSpPr>
          <p:cNvPr id="475" name="Google Shape;475;p58"/>
          <p:cNvSpPr txBox="1"/>
          <p:nvPr/>
        </p:nvSpPr>
        <p:spPr>
          <a:xfrm>
            <a:off x="4112801" y="4276622"/>
            <a:ext cx="13311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ID Generation</a:t>
            </a:r>
            <a:endParaRPr i="1"/>
          </a:p>
        </p:txBody>
      </p:sp>
      <p:pic>
        <p:nvPicPr>
          <p:cNvPr id="476" name="Google Shape;476;p58"/>
          <p:cNvPicPr preferRelativeResize="0"/>
          <p:nvPr/>
        </p:nvPicPr>
        <p:blipFill>
          <a:blip r:embed="rId3">
            <a:alphaModFix/>
          </a:blip>
          <a:stretch>
            <a:fillRect/>
          </a:stretch>
        </p:blipFill>
        <p:spPr>
          <a:xfrm>
            <a:off x="457625" y="1148300"/>
            <a:ext cx="1331100" cy="133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grpSp>
        <p:nvGrpSpPr>
          <p:cNvPr id="482" name="Google Shape;482;p59"/>
          <p:cNvGrpSpPr/>
          <p:nvPr/>
        </p:nvGrpSpPr>
        <p:grpSpPr>
          <a:xfrm>
            <a:off x="223760" y="849951"/>
            <a:ext cx="1636650" cy="3442275"/>
            <a:chOff x="298347" y="1133268"/>
            <a:chExt cx="2182200" cy="4589700"/>
          </a:xfrm>
        </p:grpSpPr>
        <p:sp>
          <p:nvSpPr>
            <p:cNvPr id="483" name="Google Shape;483;p59"/>
            <p:cNvSpPr/>
            <p:nvPr/>
          </p:nvSpPr>
          <p:spPr>
            <a:xfrm>
              <a:off x="29834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59"/>
            <p:cNvSpPr txBox="1"/>
            <p:nvPr/>
          </p:nvSpPr>
          <p:spPr>
            <a:xfrm>
              <a:off x="551633" y="1266120"/>
              <a:ext cx="16755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Acquisition</a:t>
              </a:r>
              <a:endParaRPr b="0" i="0" sz="1800" u="none" cap="none" strike="noStrike">
                <a:solidFill>
                  <a:schemeClr val="dk1"/>
                </a:solidFill>
                <a:latin typeface="Arial"/>
                <a:ea typeface="Arial"/>
                <a:cs typeface="Arial"/>
                <a:sym typeface="Arial"/>
              </a:endParaRPr>
            </a:p>
          </p:txBody>
        </p:sp>
      </p:grpSp>
      <p:grpSp>
        <p:nvGrpSpPr>
          <p:cNvPr id="485" name="Google Shape;485;p59"/>
          <p:cNvGrpSpPr/>
          <p:nvPr/>
        </p:nvGrpSpPr>
        <p:grpSpPr>
          <a:xfrm>
            <a:off x="2028821" y="849951"/>
            <a:ext cx="1636650" cy="3442275"/>
            <a:chOff x="2705095" y="1133268"/>
            <a:chExt cx="2182200" cy="4589700"/>
          </a:xfrm>
        </p:grpSpPr>
        <p:sp>
          <p:nvSpPr>
            <p:cNvPr id="486" name="Google Shape;486;p59"/>
            <p:cNvSpPr/>
            <p:nvPr/>
          </p:nvSpPr>
          <p:spPr>
            <a:xfrm>
              <a:off x="2705095"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p59"/>
            <p:cNvSpPr txBox="1"/>
            <p:nvPr/>
          </p:nvSpPr>
          <p:spPr>
            <a:xfrm>
              <a:off x="2938513" y="1266120"/>
              <a:ext cx="17154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Ownership</a:t>
              </a:r>
              <a:endParaRPr b="0" i="0" sz="1800" u="none" cap="none" strike="noStrike">
                <a:solidFill>
                  <a:schemeClr val="dk1"/>
                </a:solidFill>
                <a:latin typeface="Arial"/>
                <a:ea typeface="Arial"/>
                <a:cs typeface="Arial"/>
                <a:sym typeface="Arial"/>
              </a:endParaRPr>
            </a:p>
          </p:txBody>
        </p:sp>
      </p:grpSp>
      <p:grpSp>
        <p:nvGrpSpPr>
          <p:cNvPr id="488" name="Google Shape;488;p59"/>
          <p:cNvGrpSpPr/>
          <p:nvPr/>
        </p:nvGrpSpPr>
        <p:grpSpPr>
          <a:xfrm>
            <a:off x="3781565" y="849951"/>
            <a:ext cx="1636650" cy="3442275"/>
            <a:chOff x="5042087" y="1133268"/>
            <a:chExt cx="2182200" cy="4589700"/>
          </a:xfrm>
        </p:grpSpPr>
        <p:sp>
          <p:nvSpPr>
            <p:cNvPr id="489" name="Google Shape;489;p59"/>
            <p:cNvSpPr/>
            <p:nvPr/>
          </p:nvSpPr>
          <p:spPr>
            <a:xfrm>
              <a:off x="504208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p59"/>
            <p:cNvSpPr txBox="1"/>
            <p:nvPr/>
          </p:nvSpPr>
          <p:spPr>
            <a:xfrm>
              <a:off x="5186772" y="1266120"/>
              <a:ext cx="18927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Registration</a:t>
              </a:r>
              <a:endParaRPr b="0" i="0" sz="1800" u="none" cap="none" strike="noStrike">
                <a:solidFill>
                  <a:schemeClr val="dk1"/>
                </a:solidFill>
                <a:latin typeface="Arial"/>
                <a:ea typeface="Arial"/>
                <a:cs typeface="Arial"/>
                <a:sym typeface="Arial"/>
              </a:endParaRPr>
            </a:p>
          </p:txBody>
        </p:sp>
      </p:grpSp>
      <p:grpSp>
        <p:nvGrpSpPr>
          <p:cNvPr id="491" name="Google Shape;491;p59"/>
          <p:cNvGrpSpPr/>
          <p:nvPr/>
        </p:nvGrpSpPr>
        <p:grpSpPr>
          <a:xfrm>
            <a:off x="5536018" y="849951"/>
            <a:ext cx="1636650" cy="3442275"/>
            <a:chOff x="7381357" y="1133268"/>
            <a:chExt cx="2182200" cy="4589700"/>
          </a:xfrm>
        </p:grpSpPr>
        <p:sp>
          <p:nvSpPr>
            <p:cNvPr id="492" name="Google Shape;492;p59"/>
            <p:cNvSpPr/>
            <p:nvPr/>
          </p:nvSpPr>
          <p:spPr>
            <a:xfrm>
              <a:off x="738135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3" name="Google Shape;493;p59"/>
            <p:cNvSpPr txBox="1"/>
            <p:nvPr/>
          </p:nvSpPr>
          <p:spPr>
            <a:xfrm>
              <a:off x="7446433" y="1266120"/>
              <a:ext cx="2052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Management</a:t>
              </a:r>
              <a:endParaRPr b="0" i="0" sz="1800" u="none" cap="none" strike="noStrike">
                <a:solidFill>
                  <a:schemeClr val="dk1"/>
                </a:solidFill>
                <a:latin typeface="Arial"/>
                <a:ea typeface="Arial"/>
                <a:cs typeface="Arial"/>
                <a:sym typeface="Arial"/>
              </a:endParaRPr>
            </a:p>
          </p:txBody>
        </p:sp>
      </p:grpSp>
      <p:grpSp>
        <p:nvGrpSpPr>
          <p:cNvPr id="494" name="Google Shape;494;p59"/>
          <p:cNvGrpSpPr/>
          <p:nvPr/>
        </p:nvGrpSpPr>
        <p:grpSpPr>
          <a:xfrm>
            <a:off x="7530492" y="907888"/>
            <a:ext cx="1636650" cy="3442275"/>
            <a:chOff x="10009790" y="1176085"/>
            <a:chExt cx="2182200" cy="4589700"/>
          </a:xfrm>
        </p:grpSpPr>
        <p:sp>
          <p:nvSpPr>
            <p:cNvPr id="495" name="Google Shape;495;p59"/>
            <p:cNvSpPr/>
            <p:nvPr/>
          </p:nvSpPr>
          <p:spPr>
            <a:xfrm>
              <a:off x="10009790" y="1176085"/>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6" name="Google Shape;496;p59"/>
            <p:cNvSpPr txBox="1"/>
            <p:nvPr/>
          </p:nvSpPr>
          <p:spPr>
            <a:xfrm>
              <a:off x="10134347" y="1256253"/>
              <a:ext cx="19764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Visualization</a:t>
              </a:r>
              <a:endParaRPr b="0" i="0" sz="1800" u="none" cap="none" strike="noStrike">
                <a:solidFill>
                  <a:schemeClr val="dk1"/>
                </a:solidFill>
                <a:latin typeface="Arial"/>
                <a:ea typeface="Arial"/>
                <a:cs typeface="Arial"/>
                <a:sym typeface="Arial"/>
              </a:endParaRPr>
            </a:p>
          </p:txBody>
        </p:sp>
      </p:grpSp>
      <p:sp>
        <p:nvSpPr>
          <p:cNvPr id="497" name="Google Shape;497;p59"/>
          <p:cNvSpPr txBox="1"/>
          <p:nvPr/>
        </p:nvSpPr>
        <p:spPr>
          <a:xfrm>
            <a:off x="2100340" y="263192"/>
            <a:ext cx="49434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Cambria"/>
                <a:ea typeface="Cambria"/>
                <a:cs typeface="Cambria"/>
                <a:sym typeface="Cambria"/>
              </a:rPr>
              <a:t>Compound Registration Workflow</a:t>
            </a:r>
            <a:endParaRPr b="1" i="0" sz="2400" u="none" cap="none" strike="noStrike">
              <a:solidFill>
                <a:schemeClr val="dk1"/>
              </a:solidFill>
              <a:latin typeface="Cambria"/>
              <a:ea typeface="Cambria"/>
              <a:cs typeface="Cambria"/>
              <a:sym typeface="Cambria"/>
            </a:endParaRPr>
          </a:p>
        </p:txBody>
      </p:sp>
      <p:grpSp>
        <p:nvGrpSpPr>
          <p:cNvPr id="498" name="Google Shape;498;p59"/>
          <p:cNvGrpSpPr/>
          <p:nvPr/>
        </p:nvGrpSpPr>
        <p:grpSpPr>
          <a:xfrm>
            <a:off x="2355571" y="1686158"/>
            <a:ext cx="983025" cy="326475"/>
            <a:chOff x="3859104" y="2268306"/>
            <a:chExt cx="1310700" cy="435300"/>
          </a:xfrm>
        </p:grpSpPr>
        <p:sp>
          <p:nvSpPr>
            <p:cNvPr id="499" name="Google Shape;499;p59"/>
            <p:cNvSpPr/>
            <p:nvPr/>
          </p:nvSpPr>
          <p:spPr>
            <a:xfrm>
              <a:off x="3859104" y="2268306"/>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00" name="Google Shape;500;p59"/>
            <p:cNvSpPr txBox="1"/>
            <p:nvPr/>
          </p:nvSpPr>
          <p:spPr>
            <a:xfrm>
              <a:off x="4082320" y="2301300"/>
              <a:ext cx="8643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a:t>
              </a:r>
              <a:endParaRPr b="0" i="0" sz="1200" u="none" cap="none" strike="noStrike">
                <a:solidFill>
                  <a:schemeClr val="dk1"/>
                </a:solidFill>
                <a:latin typeface="Arial"/>
                <a:ea typeface="Arial"/>
                <a:cs typeface="Arial"/>
                <a:sym typeface="Arial"/>
              </a:endParaRPr>
            </a:p>
          </p:txBody>
        </p:sp>
      </p:grpSp>
      <p:grpSp>
        <p:nvGrpSpPr>
          <p:cNvPr id="501" name="Google Shape;501;p59"/>
          <p:cNvGrpSpPr/>
          <p:nvPr/>
        </p:nvGrpSpPr>
        <p:grpSpPr>
          <a:xfrm>
            <a:off x="2355571" y="3332333"/>
            <a:ext cx="983025" cy="326475"/>
            <a:chOff x="3859103" y="4463207"/>
            <a:chExt cx="1310700" cy="435300"/>
          </a:xfrm>
        </p:grpSpPr>
        <p:sp>
          <p:nvSpPr>
            <p:cNvPr id="502" name="Google Shape;502;p59"/>
            <p:cNvSpPr/>
            <p:nvPr/>
          </p:nvSpPr>
          <p:spPr>
            <a:xfrm>
              <a:off x="3859103" y="4463207"/>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03" name="Google Shape;503;p59"/>
            <p:cNvSpPr txBox="1"/>
            <p:nvPr/>
          </p:nvSpPr>
          <p:spPr>
            <a:xfrm>
              <a:off x="4101555" y="4496201"/>
              <a:ext cx="8259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a:t>
              </a:r>
              <a:endParaRPr b="0" i="0" sz="1200" u="none" cap="none" strike="noStrike">
                <a:solidFill>
                  <a:schemeClr val="dk1"/>
                </a:solidFill>
                <a:latin typeface="Arial"/>
                <a:ea typeface="Arial"/>
                <a:cs typeface="Arial"/>
                <a:sym typeface="Arial"/>
              </a:endParaRPr>
            </a:p>
          </p:txBody>
        </p:sp>
      </p:grpSp>
      <p:grpSp>
        <p:nvGrpSpPr>
          <p:cNvPr id="504" name="Google Shape;504;p59"/>
          <p:cNvGrpSpPr/>
          <p:nvPr/>
        </p:nvGrpSpPr>
        <p:grpSpPr>
          <a:xfrm>
            <a:off x="2355571" y="2234883"/>
            <a:ext cx="983025" cy="326475"/>
            <a:chOff x="3837656" y="3059669"/>
            <a:chExt cx="1310700" cy="435300"/>
          </a:xfrm>
        </p:grpSpPr>
        <p:sp>
          <p:nvSpPr>
            <p:cNvPr id="505" name="Google Shape;505;p59"/>
            <p:cNvSpPr/>
            <p:nvPr/>
          </p:nvSpPr>
          <p:spPr>
            <a:xfrm>
              <a:off x="3837656" y="3059669"/>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06" name="Google Shape;506;p59"/>
            <p:cNvSpPr txBox="1"/>
            <p:nvPr/>
          </p:nvSpPr>
          <p:spPr>
            <a:xfrm>
              <a:off x="3849244" y="3092663"/>
              <a:ext cx="12876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ChemTech</a:t>
              </a:r>
              <a:endParaRPr b="0" i="0" sz="1200" u="none" cap="none" strike="noStrike">
                <a:solidFill>
                  <a:schemeClr val="dk1"/>
                </a:solidFill>
                <a:latin typeface="Arial"/>
                <a:ea typeface="Arial"/>
                <a:cs typeface="Arial"/>
                <a:sym typeface="Arial"/>
              </a:endParaRPr>
            </a:p>
          </p:txBody>
        </p:sp>
      </p:grpSp>
      <p:grpSp>
        <p:nvGrpSpPr>
          <p:cNvPr id="507" name="Google Shape;507;p59"/>
          <p:cNvGrpSpPr/>
          <p:nvPr/>
        </p:nvGrpSpPr>
        <p:grpSpPr>
          <a:xfrm>
            <a:off x="2355571" y="2783609"/>
            <a:ext cx="983025" cy="326475"/>
            <a:chOff x="3954550" y="3851032"/>
            <a:chExt cx="1310700" cy="435300"/>
          </a:xfrm>
        </p:grpSpPr>
        <p:sp>
          <p:nvSpPr>
            <p:cNvPr id="508" name="Google Shape;508;p59"/>
            <p:cNvSpPr/>
            <p:nvPr/>
          </p:nvSpPr>
          <p:spPr>
            <a:xfrm>
              <a:off x="3954550" y="3851032"/>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09" name="Google Shape;509;p59"/>
            <p:cNvSpPr txBox="1"/>
            <p:nvPr/>
          </p:nvSpPr>
          <p:spPr>
            <a:xfrm>
              <a:off x="4209827" y="3884026"/>
              <a:ext cx="8001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ADST</a:t>
              </a:r>
              <a:endParaRPr b="0" i="0" sz="1200" u="none" cap="none" strike="noStrike">
                <a:solidFill>
                  <a:schemeClr val="dk1"/>
                </a:solidFill>
                <a:latin typeface="Arial"/>
                <a:ea typeface="Arial"/>
                <a:cs typeface="Arial"/>
                <a:sym typeface="Arial"/>
              </a:endParaRPr>
            </a:p>
          </p:txBody>
        </p:sp>
      </p:grpSp>
      <p:grpSp>
        <p:nvGrpSpPr>
          <p:cNvPr id="510" name="Google Shape;510;p59"/>
          <p:cNvGrpSpPr/>
          <p:nvPr/>
        </p:nvGrpSpPr>
        <p:grpSpPr>
          <a:xfrm>
            <a:off x="4108315" y="2234882"/>
            <a:ext cx="983025" cy="326475"/>
            <a:chOff x="6070249" y="2498740"/>
            <a:chExt cx="1310700" cy="435300"/>
          </a:xfrm>
        </p:grpSpPr>
        <p:sp>
          <p:nvSpPr>
            <p:cNvPr id="511" name="Google Shape;511;p59"/>
            <p:cNvSpPr/>
            <p:nvPr/>
          </p:nvSpPr>
          <p:spPr>
            <a:xfrm>
              <a:off x="6070249" y="2498740"/>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12" name="Google Shape;512;p59"/>
            <p:cNvSpPr txBox="1"/>
            <p:nvPr/>
          </p:nvSpPr>
          <p:spPr>
            <a:xfrm>
              <a:off x="6145989" y="2531734"/>
              <a:ext cx="11592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 ID</a:t>
              </a:r>
              <a:endParaRPr b="0" i="0" sz="1200" u="none" cap="none" strike="noStrike">
                <a:solidFill>
                  <a:schemeClr val="dk1"/>
                </a:solidFill>
                <a:latin typeface="Arial"/>
                <a:ea typeface="Arial"/>
                <a:cs typeface="Arial"/>
                <a:sym typeface="Arial"/>
              </a:endParaRPr>
            </a:p>
          </p:txBody>
        </p:sp>
      </p:grpSp>
      <p:grpSp>
        <p:nvGrpSpPr>
          <p:cNvPr id="513" name="Google Shape;513;p59"/>
          <p:cNvGrpSpPr/>
          <p:nvPr/>
        </p:nvGrpSpPr>
        <p:grpSpPr>
          <a:xfrm>
            <a:off x="4108315" y="3332333"/>
            <a:ext cx="983025" cy="326475"/>
            <a:chOff x="6215727" y="4600551"/>
            <a:chExt cx="1310700" cy="435300"/>
          </a:xfrm>
        </p:grpSpPr>
        <p:sp>
          <p:nvSpPr>
            <p:cNvPr id="514" name="Google Shape;514;p59"/>
            <p:cNvSpPr/>
            <p:nvPr/>
          </p:nvSpPr>
          <p:spPr>
            <a:xfrm>
              <a:off x="6215727" y="4600551"/>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15" name="Google Shape;515;p59"/>
            <p:cNvSpPr txBox="1"/>
            <p:nvPr/>
          </p:nvSpPr>
          <p:spPr>
            <a:xfrm>
              <a:off x="6310703" y="4633545"/>
              <a:ext cx="11208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 ID</a:t>
              </a:r>
              <a:endParaRPr b="0" i="0" sz="1200" u="none" cap="none" strike="noStrike">
                <a:solidFill>
                  <a:schemeClr val="dk1"/>
                </a:solidFill>
                <a:latin typeface="Arial"/>
                <a:ea typeface="Arial"/>
                <a:cs typeface="Arial"/>
                <a:sym typeface="Arial"/>
              </a:endParaRPr>
            </a:p>
          </p:txBody>
        </p:sp>
      </p:grpSp>
      <p:grpSp>
        <p:nvGrpSpPr>
          <p:cNvPr id="516" name="Google Shape;516;p59"/>
          <p:cNvGrpSpPr/>
          <p:nvPr/>
        </p:nvGrpSpPr>
        <p:grpSpPr>
          <a:xfrm>
            <a:off x="5862767" y="2234882"/>
            <a:ext cx="983025" cy="326475"/>
            <a:chOff x="7838185" y="2535097"/>
            <a:chExt cx="1310700" cy="435300"/>
          </a:xfrm>
        </p:grpSpPr>
        <p:sp>
          <p:nvSpPr>
            <p:cNvPr id="517" name="Google Shape;517;p59"/>
            <p:cNvSpPr/>
            <p:nvPr/>
          </p:nvSpPr>
          <p:spPr>
            <a:xfrm>
              <a:off x="7838185" y="2535097"/>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18" name="Google Shape;518;p59"/>
            <p:cNvSpPr txBox="1"/>
            <p:nvPr/>
          </p:nvSpPr>
          <p:spPr>
            <a:xfrm>
              <a:off x="7854946" y="2568091"/>
              <a:ext cx="12771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DB #1</a:t>
              </a:r>
              <a:endParaRPr b="0" i="0" sz="1200" u="none" cap="none" strike="noStrike">
                <a:solidFill>
                  <a:schemeClr val="dk1"/>
                </a:solidFill>
                <a:latin typeface="Arial"/>
                <a:ea typeface="Arial"/>
                <a:cs typeface="Arial"/>
                <a:sym typeface="Arial"/>
              </a:endParaRPr>
            </a:p>
          </p:txBody>
        </p:sp>
      </p:grpSp>
      <p:grpSp>
        <p:nvGrpSpPr>
          <p:cNvPr id="519" name="Google Shape;519;p59"/>
          <p:cNvGrpSpPr/>
          <p:nvPr/>
        </p:nvGrpSpPr>
        <p:grpSpPr>
          <a:xfrm>
            <a:off x="5862767" y="3332333"/>
            <a:ext cx="983025" cy="326475"/>
            <a:chOff x="7882026" y="4658151"/>
            <a:chExt cx="1310700" cy="435300"/>
          </a:xfrm>
        </p:grpSpPr>
        <p:sp>
          <p:nvSpPr>
            <p:cNvPr id="520" name="Google Shape;520;p59"/>
            <p:cNvSpPr/>
            <p:nvPr/>
          </p:nvSpPr>
          <p:spPr>
            <a:xfrm>
              <a:off x="7882026" y="4658151"/>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21" name="Google Shape;521;p59"/>
            <p:cNvSpPr txBox="1"/>
            <p:nvPr/>
          </p:nvSpPr>
          <p:spPr>
            <a:xfrm>
              <a:off x="7932118" y="4691145"/>
              <a:ext cx="12105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DB #2</a:t>
              </a:r>
              <a:endParaRPr b="0" i="0" sz="1200" u="none" cap="none" strike="noStrike">
                <a:solidFill>
                  <a:schemeClr val="dk1"/>
                </a:solidFill>
                <a:latin typeface="Arial"/>
                <a:ea typeface="Arial"/>
                <a:cs typeface="Arial"/>
                <a:sym typeface="Arial"/>
              </a:endParaRPr>
            </a:p>
          </p:txBody>
        </p:sp>
      </p:grpSp>
      <p:grpSp>
        <p:nvGrpSpPr>
          <p:cNvPr id="522" name="Google Shape;522;p59"/>
          <p:cNvGrpSpPr/>
          <p:nvPr/>
        </p:nvGrpSpPr>
        <p:grpSpPr>
          <a:xfrm>
            <a:off x="7602499" y="1684420"/>
            <a:ext cx="1321425" cy="326475"/>
            <a:chOff x="10351024" y="2224358"/>
            <a:chExt cx="1761900" cy="435300"/>
          </a:xfrm>
        </p:grpSpPr>
        <p:sp>
          <p:nvSpPr>
            <p:cNvPr id="523" name="Google Shape;523;p59"/>
            <p:cNvSpPr/>
            <p:nvPr/>
          </p:nvSpPr>
          <p:spPr>
            <a:xfrm>
              <a:off x="10351024" y="2224358"/>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24" name="Google Shape;524;p59"/>
            <p:cNvSpPr txBox="1"/>
            <p:nvPr/>
          </p:nvSpPr>
          <p:spPr>
            <a:xfrm>
              <a:off x="10442561" y="2257352"/>
              <a:ext cx="9885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#1</a:t>
              </a:r>
              <a:endParaRPr b="0" i="0" sz="1200" u="none" cap="none" strike="noStrike">
                <a:solidFill>
                  <a:schemeClr val="dk1"/>
                </a:solidFill>
                <a:latin typeface="Arial"/>
                <a:ea typeface="Arial"/>
                <a:cs typeface="Arial"/>
                <a:sym typeface="Arial"/>
              </a:endParaRPr>
            </a:p>
          </p:txBody>
        </p:sp>
      </p:grpSp>
      <p:grpSp>
        <p:nvGrpSpPr>
          <p:cNvPr id="525" name="Google Shape;525;p59"/>
          <p:cNvGrpSpPr/>
          <p:nvPr/>
        </p:nvGrpSpPr>
        <p:grpSpPr>
          <a:xfrm>
            <a:off x="7617349" y="2243433"/>
            <a:ext cx="1321425" cy="326475"/>
            <a:chOff x="10185139" y="2988160"/>
            <a:chExt cx="1761900" cy="435300"/>
          </a:xfrm>
        </p:grpSpPr>
        <p:sp>
          <p:nvSpPr>
            <p:cNvPr id="526" name="Google Shape;526;p59"/>
            <p:cNvSpPr/>
            <p:nvPr/>
          </p:nvSpPr>
          <p:spPr>
            <a:xfrm>
              <a:off x="10185139" y="2988160"/>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27" name="Google Shape;527;p59"/>
            <p:cNvSpPr txBox="1"/>
            <p:nvPr/>
          </p:nvSpPr>
          <p:spPr>
            <a:xfrm>
              <a:off x="10334635" y="3021154"/>
              <a:ext cx="14631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#2</a:t>
              </a:r>
              <a:endParaRPr b="0" i="0" sz="1200" u="none" cap="none" strike="noStrike">
                <a:solidFill>
                  <a:schemeClr val="dk1"/>
                </a:solidFill>
                <a:latin typeface="Arial"/>
                <a:ea typeface="Arial"/>
                <a:cs typeface="Arial"/>
                <a:sym typeface="Arial"/>
              </a:endParaRPr>
            </a:p>
          </p:txBody>
        </p:sp>
      </p:grpSp>
      <p:grpSp>
        <p:nvGrpSpPr>
          <p:cNvPr id="528" name="Google Shape;528;p59"/>
          <p:cNvGrpSpPr/>
          <p:nvPr/>
        </p:nvGrpSpPr>
        <p:grpSpPr>
          <a:xfrm>
            <a:off x="7620511" y="2800709"/>
            <a:ext cx="1321425" cy="326475"/>
            <a:chOff x="10040762" y="3875187"/>
            <a:chExt cx="1761900" cy="435300"/>
          </a:xfrm>
        </p:grpSpPr>
        <p:sp>
          <p:nvSpPr>
            <p:cNvPr id="529" name="Google Shape;529;p59"/>
            <p:cNvSpPr/>
            <p:nvPr/>
          </p:nvSpPr>
          <p:spPr>
            <a:xfrm>
              <a:off x="10040762" y="3875187"/>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30" name="Google Shape;530;p59"/>
            <p:cNvSpPr txBox="1"/>
            <p:nvPr/>
          </p:nvSpPr>
          <p:spPr>
            <a:xfrm>
              <a:off x="10335933" y="3908176"/>
              <a:ext cx="9732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#3</a:t>
              </a:r>
              <a:endParaRPr b="0" i="0" sz="1200" u="none" cap="none" strike="noStrike">
                <a:solidFill>
                  <a:schemeClr val="dk1"/>
                </a:solidFill>
                <a:latin typeface="Arial"/>
                <a:ea typeface="Arial"/>
                <a:cs typeface="Arial"/>
                <a:sym typeface="Arial"/>
              </a:endParaRPr>
            </a:p>
          </p:txBody>
        </p:sp>
      </p:grpSp>
      <p:grpSp>
        <p:nvGrpSpPr>
          <p:cNvPr id="531" name="Google Shape;531;p59"/>
          <p:cNvGrpSpPr/>
          <p:nvPr/>
        </p:nvGrpSpPr>
        <p:grpSpPr>
          <a:xfrm>
            <a:off x="7617341" y="3366514"/>
            <a:ext cx="1321425" cy="337706"/>
            <a:chOff x="10190257" y="4611723"/>
            <a:chExt cx="1761900" cy="435300"/>
          </a:xfrm>
        </p:grpSpPr>
        <p:sp>
          <p:nvSpPr>
            <p:cNvPr id="532" name="Google Shape;532;p59"/>
            <p:cNvSpPr/>
            <p:nvPr/>
          </p:nvSpPr>
          <p:spPr>
            <a:xfrm>
              <a:off x="10190257" y="4611723"/>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33" name="Google Shape;533;p59"/>
            <p:cNvSpPr txBox="1"/>
            <p:nvPr/>
          </p:nvSpPr>
          <p:spPr>
            <a:xfrm>
              <a:off x="10190257" y="4644717"/>
              <a:ext cx="17619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#4</a:t>
              </a:r>
              <a:endParaRPr b="0" i="0" sz="1200" u="none" cap="none" strike="noStrike">
                <a:solidFill>
                  <a:schemeClr val="dk1"/>
                </a:solidFill>
                <a:latin typeface="Arial"/>
                <a:ea typeface="Arial"/>
                <a:cs typeface="Arial"/>
                <a:sym typeface="Arial"/>
              </a:endParaRPr>
            </a:p>
          </p:txBody>
        </p:sp>
      </p:grpSp>
      <p:cxnSp>
        <p:nvCxnSpPr>
          <p:cNvPr id="534" name="Google Shape;534;p59"/>
          <p:cNvCxnSpPr/>
          <p:nvPr/>
        </p:nvCxnSpPr>
        <p:spPr>
          <a:xfrm>
            <a:off x="222312" y="1297177"/>
            <a:ext cx="8709600" cy="0"/>
          </a:xfrm>
          <a:prstGeom prst="straightConnector1">
            <a:avLst/>
          </a:prstGeom>
          <a:noFill/>
          <a:ln cap="flat" cmpd="sng" w="38100">
            <a:solidFill>
              <a:schemeClr val="dk1"/>
            </a:solidFill>
            <a:prstDash val="solid"/>
            <a:miter lim="800000"/>
            <a:headEnd len="sm" w="sm" type="none"/>
            <a:tailEnd len="sm" w="sm" type="none"/>
          </a:ln>
        </p:spPr>
      </p:cxnSp>
      <p:grpSp>
        <p:nvGrpSpPr>
          <p:cNvPr id="535" name="Google Shape;535;p59"/>
          <p:cNvGrpSpPr/>
          <p:nvPr/>
        </p:nvGrpSpPr>
        <p:grpSpPr>
          <a:xfrm>
            <a:off x="302842" y="1511306"/>
            <a:ext cx="1501650" cy="1138050"/>
            <a:chOff x="418621" y="2015075"/>
            <a:chExt cx="2002200" cy="1517400"/>
          </a:xfrm>
        </p:grpSpPr>
        <p:sp>
          <p:nvSpPr>
            <p:cNvPr id="536" name="Google Shape;536;p59"/>
            <p:cNvSpPr/>
            <p:nvPr/>
          </p:nvSpPr>
          <p:spPr>
            <a:xfrm>
              <a:off x="418621" y="2015075"/>
              <a:ext cx="2002200" cy="15174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37" name="Google Shape;537;p59"/>
            <p:cNvSpPr txBox="1"/>
            <p:nvPr/>
          </p:nvSpPr>
          <p:spPr>
            <a:xfrm>
              <a:off x="487458" y="2035062"/>
              <a:ext cx="1864500" cy="14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sng" cap="none" strike="noStrike">
                  <a:solidFill>
                    <a:schemeClr val="dk1"/>
                  </a:solidFill>
                  <a:latin typeface="Arial"/>
                  <a:ea typeface="Arial"/>
                  <a:cs typeface="Arial"/>
                  <a:sym typeface="Arial"/>
                </a:rPr>
                <a:t>Internal Sources</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ChemTech</a:t>
              </a:r>
              <a:endParaRPr b="0"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ADST</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a:t>
              </a:r>
              <a:endParaRPr sz="1200"/>
            </a:p>
          </p:txBody>
        </p:sp>
      </p:grpSp>
      <p:grpSp>
        <p:nvGrpSpPr>
          <p:cNvPr id="538" name="Google Shape;538;p59"/>
          <p:cNvGrpSpPr/>
          <p:nvPr/>
        </p:nvGrpSpPr>
        <p:grpSpPr>
          <a:xfrm>
            <a:off x="302842" y="2951986"/>
            <a:ext cx="1501650" cy="913500"/>
            <a:chOff x="388957" y="3654631"/>
            <a:chExt cx="2002200" cy="1218000"/>
          </a:xfrm>
        </p:grpSpPr>
        <p:sp>
          <p:nvSpPr>
            <p:cNvPr id="539" name="Google Shape;539;p59"/>
            <p:cNvSpPr/>
            <p:nvPr/>
          </p:nvSpPr>
          <p:spPr>
            <a:xfrm>
              <a:off x="388957" y="3654631"/>
              <a:ext cx="2002200" cy="12180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40" name="Google Shape;540;p59"/>
            <p:cNvSpPr txBox="1"/>
            <p:nvPr/>
          </p:nvSpPr>
          <p:spPr>
            <a:xfrm>
              <a:off x="419322" y="3663539"/>
              <a:ext cx="1941600" cy="12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sng" cap="none" strike="noStrike">
                  <a:solidFill>
                    <a:schemeClr val="dk1"/>
                  </a:solidFill>
                  <a:latin typeface="Arial"/>
                  <a:ea typeface="Arial"/>
                  <a:cs typeface="Arial"/>
                  <a:sym typeface="Arial"/>
                </a:rPr>
                <a:t>External Sources</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Collaborator</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CRO</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Vendor</a:t>
              </a:r>
              <a:endParaRPr sz="1200"/>
            </a:p>
          </p:txBody>
        </p:sp>
      </p:grpSp>
      <p:cxnSp>
        <p:nvCxnSpPr>
          <p:cNvPr id="541" name="Google Shape;541;p59"/>
          <p:cNvCxnSpPr>
            <a:stCxn id="499" idx="3"/>
            <a:endCxn id="511" idx="1"/>
          </p:cNvCxnSpPr>
          <p:nvPr/>
        </p:nvCxnSpPr>
        <p:spPr>
          <a:xfrm>
            <a:off x="3338596" y="1849395"/>
            <a:ext cx="7698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2" name="Google Shape;542;p59"/>
          <p:cNvCxnSpPr>
            <a:stCxn id="505" idx="3"/>
            <a:endCxn id="511" idx="1"/>
          </p:cNvCxnSpPr>
          <p:nvPr/>
        </p:nvCxnSpPr>
        <p:spPr>
          <a:xfrm>
            <a:off x="3338596" y="2398120"/>
            <a:ext cx="769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3" name="Google Shape;543;p59"/>
          <p:cNvCxnSpPr>
            <a:stCxn id="508" idx="3"/>
          </p:cNvCxnSpPr>
          <p:nvPr/>
        </p:nvCxnSpPr>
        <p:spPr>
          <a:xfrm flipH="1" rot="10800000">
            <a:off x="3338596" y="2398146"/>
            <a:ext cx="7698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4" name="Google Shape;544;p59"/>
          <p:cNvCxnSpPr>
            <a:endCxn id="514" idx="1"/>
          </p:cNvCxnSpPr>
          <p:nvPr/>
        </p:nvCxnSpPr>
        <p:spPr>
          <a:xfrm flipH="1" rot="10800000">
            <a:off x="3340615" y="3495571"/>
            <a:ext cx="767700" cy="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5" name="Google Shape;545;p59"/>
          <p:cNvCxnSpPr>
            <a:stCxn id="514" idx="3"/>
            <a:endCxn id="520" idx="1"/>
          </p:cNvCxnSpPr>
          <p:nvPr/>
        </p:nvCxnSpPr>
        <p:spPr>
          <a:xfrm>
            <a:off x="5091340" y="3495571"/>
            <a:ext cx="771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6" name="Google Shape;546;p59"/>
          <p:cNvCxnSpPr>
            <a:stCxn id="511" idx="3"/>
            <a:endCxn id="517" idx="1"/>
          </p:cNvCxnSpPr>
          <p:nvPr/>
        </p:nvCxnSpPr>
        <p:spPr>
          <a:xfrm>
            <a:off x="5091340" y="2398120"/>
            <a:ext cx="771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7" name="Google Shape;547;p59"/>
          <p:cNvCxnSpPr>
            <a:endCxn id="506" idx="1"/>
          </p:cNvCxnSpPr>
          <p:nvPr/>
        </p:nvCxnSpPr>
        <p:spPr>
          <a:xfrm>
            <a:off x="1477162" y="2095116"/>
            <a:ext cx="887100" cy="303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8" name="Google Shape;548;p59"/>
          <p:cNvCxnSpPr>
            <a:endCxn id="508" idx="1"/>
          </p:cNvCxnSpPr>
          <p:nvPr/>
        </p:nvCxnSpPr>
        <p:spPr>
          <a:xfrm>
            <a:off x="1309171" y="2259546"/>
            <a:ext cx="1046400" cy="687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9" name="Google Shape;549;p59"/>
          <p:cNvCxnSpPr>
            <a:endCxn id="502" idx="1"/>
          </p:cNvCxnSpPr>
          <p:nvPr/>
        </p:nvCxnSpPr>
        <p:spPr>
          <a:xfrm>
            <a:off x="1307371" y="2480671"/>
            <a:ext cx="1048200" cy="101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0" name="Google Shape;550;p59"/>
          <p:cNvCxnSpPr>
            <a:endCxn id="499" idx="1"/>
          </p:cNvCxnSpPr>
          <p:nvPr/>
        </p:nvCxnSpPr>
        <p:spPr>
          <a:xfrm flipH="1" rot="10800000">
            <a:off x="1318771" y="1849395"/>
            <a:ext cx="1036800" cy="9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1" name="Google Shape;551;p59"/>
          <p:cNvCxnSpPr>
            <a:stCxn id="539" idx="3"/>
            <a:endCxn id="505" idx="1"/>
          </p:cNvCxnSpPr>
          <p:nvPr/>
        </p:nvCxnSpPr>
        <p:spPr>
          <a:xfrm flipH="1" rot="10800000">
            <a:off x="1804492" y="2398036"/>
            <a:ext cx="551100" cy="1010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2" name="Google Shape;552;p59"/>
          <p:cNvCxnSpPr>
            <a:stCxn id="539" idx="3"/>
          </p:cNvCxnSpPr>
          <p:nvPr/>
        </p:nvCxnSpPr>
        <p:spPr>
          <a:xfrm flipH="1" rot="10800000">
            <a:off x="1804492" y="2958436"/>
            <a:ext cx="547200" cy="450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3" name="Google Shape;553;p59"/>
          <p:cNvCxnSpPr>
            <a:stCxn id="539" idx="3"/>
            <a:endCxn id="502" idx="1"/>
          </p:cNvCxnSpPr>
          <p:nvPr/>
        </p:nvCxnSpPr>
        <p:spPr>
          <a:xfrm>
            <a:off x="1804492" y="3408736"/>
            <a:ext cx="551100" cy="86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4" name="Google Shape;554;p59"/>
          <p:cNvCxnSpPr>
            <a:stCxn id="539" idx="3"/>
            <a:endCxn id="499" idx="1"/>
          </p:cNvCxnSpPr>
          <p:nvPr/>
        </p:nvCxnSpPr>
        <p:spPr>
          <a:xfrm flipH="1" rot="10800000">
            <a:off x="1804492" y="1849336"/>
            <a:ext cx="551100" cy="1559400"/>
          </a:xfrm>
          <a:prstGeom prst="straightConnector1">
            <a:avLst/>
          </a:prstGeom>
          <a:noFill/>
          <a:ln cap="flat" cmpd="sng" w="9525">
            <a:solidFill>
              <a:schemeClr val="accent1"/>
            </a:solidFill>
            <a:prstDash val="solid"/>
            <a:miter lim="800000"/>
            <a:headEnd len="sm" w="sm" type="none"/>
            <a:tailEnd len="med" w="med" type="triangle"/>
          </a:ln>
        </p:spPr>
      </p:cxnSp>
      <p:sp>
        <p:nvSpPr>
          <p:cNvPr id="555" name="Google Shape;555;p59"/>
          <p:cNvSpPr txBox="1"/>
          <p:nvPr/>
        </p:nvSpPr>
        <p:spPr>
          <a:xfrm>
            <a:off x="4218800" y="1636975"/>
            <a:ext cx="32733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C0000"/>
                </a:solidFill>
              </a:rPr>
              <a:t>GSRS System</a:t>
            </a:r>
            <a:endParaRPr sz="2400">
              <a:solidFill>
                <a:srgbClr val="CC0000"/>
              </a:solidFill>
            </a:endParaRPr>
          </a:p>
        </p:txBody>
      </p:sp>
      <p:cxnSp>
        <p:nvCxnSpPr>
          <p:cNvPr id="556" name="Google Shape;556;p59"/>
          <p:cNvCxnSpPr>
            <a:endCxn id="524" idx="1"/>
          </p:cNvCxnSpPr>
          <p:nvPr/>
        </p:nvCxnSpPr>
        <p:spPr>
          <a:xfrm flipH="1" rot="10800000">
            <a:off x="7325251" y="1847653"/>
            <a:ext cx="345900" cy="419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7" name="Google Shape;557;p59"/>
          <p:cNvCxnSpPr>
            <a:endCxn id="526" idx="1"/>
          </p:cNvCxnSpPr>
          <p:nvPr/>
        </p:nvCxnSpPr>
        <p:spPr>
          <a:xfrm>
            <a:off x="7316749" y="2275570"/>
            <a:ext cx="300600" cy="131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8" name="Google Shape;558;p59"/>
          <p:cNvCxnSpPr>
            <a:endCxn id="529" idx="1"/>
          </p:cNvCxnSpPr>
          <p:nvPr/>
        </p:nvCxnSpPr>
        <p:spPr>
          <a:xfrm>
            <a:off x="7300111" y="2292246"/>
            <a:ext cx="320400" cy="671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9" name="Google Shape;559;p59"/>
          <p:cNvCxnSpPr>
            <a:endCxn id="533" idx="1"/>
          </p:cNvCxnSpPr>
          <p:nvPr/>
        </p:nvCxnSpPr>
        <p:spPr>
          <a:xfrm>
            <a:off x="7341641" y="2325463"/>
            <a:ext cx="275700" cy="1209900"/>
          </a:xfrm>
          <a:prstGeom prst="straightConnector1">
            <a:avLst/>
          </a:prstGeom>
          <a:noFill/>
          <a:ln cap="flat" cmpd="sng" w="9525">
            <a:solidFill>
              <a:schemeClr val="accent1"/>
            </a:solidFill>
            <a:prstDash val="solid"/>
            <a:miter lim="800000"/>
            <a:headEnd len="sm" w="sm" type="none"/>
            <a:tailEnd len="med" w="med" type="triangle"/>
          </a:ln>
        </p:spPr>
      </p:cxnSp>
      <p:sp>
        <p:nvSpPr>
          <p:cNvPr id="560" name="Google Shape;560;p59"/>
          <p:cNvSpPr/>
          <p:nvPr/>
        </p:nvSpPr>
        <p:spPr>
          <a:xfrm>
            <a:off x="3720725" y="705950"/>
            <a:ext cx="3571200" cy="3961500"/>
          </a:xfrm>
          <a:prstGeom prst="roundRect">
            <a:avLst>
              <a:gd fmla="val 16667" name="adj"/>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grpSp>
        <p:nvGrpSpPr>
          <p:cNvPr id="566" name="Google Shape;566;p60"/>
          <p:cNvGrpSpPr/>
          <p:nvPr/>
        </p:nvGrpSpPr>
        <p:grpSpPr>
          <a:xfrm>
            <a:off x="223760" y="849951"/>
            <a:ext cx="1636650" cy="3442275"/>
            <a:chOff x="298347" y="1133268"/>
            <a:chExt cx="2182200" cy="4589700"/>
          </a:xfrm>
        </p:grpSpPr>
        <p:sp>
          <p:nvSpPr>
            <p:cNvPr id="567" name="Google Shape;567;p60"/>
            <p:cNvSpPr/>
            <p:nvPr/>
          </p:nvSpPr>
          <p:spPr>
            <a:xfrm>
              <a:off x="29834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60"/>
            <p:cNvSpPr txBox="1"/>
            <p:nvPr/>
          </p:nvSpPr>
          <p:spPr>
            <a:xfrm>
              <a:off x="551633" y="1266120"/>
              <a:ext cx="16755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Acquisition</a:t>
              </a:r>
              <a:endParaRPr b="0" i="0" sz="1800" u="none" cap="none" strike="noStrike">
                <a:solidFill>
                  <a:schemeClr val="dk1"/>
                </a:solidFill>
                <a:latin typeface="Arial"/>
                <a:ea typeface="Arial"/>
                <a:cs typeface="Arial"/>
                <a:sym typeface="Arial"/>
              </a:endParaRPr>
            </a:p>
          </p:txBody>
        </p:sp>
      </p:grpSp>
      <p:grpSp>
        <p:nvGrpSpPr>
          <p:cNvPr id="569" name="Google Shape;569;p60"/>
          <p:cNvGrpSpPr/>
          <p:nvPr/>
        </p:nvGrpSpPr>
        <p:grpSpPr>
          <a:xfrm>
            <a:off x="2028821" y="849951"/>
            <a:ext cx="1636650" cy="3442275"/>
            <a:chOff x="2705095" y="1133268"/>
            <a:chExt cx="2182200" cy="4589700"/>
          </a:xfrm>
        </p:grpSpPr>
        <p:sp>
          <p:nvSpPr>
            <p:cNvPr id="570" name="Google Shape;570;p60"/>
            <p:cNvSpPr/>
            <p:nvPr/>
          </p:nvSpPr>
          <p:spPr>
            <a:xfrm>
              <a:off x="2705095"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1" name="Google Shape;571;p60"/>
            <p:cNvSpPr txBox="1"/>
            <p:nvPr/>
          </p:nvSpPr>
          <p:spPr>
            <a:xfrm>
              <a:off x="2938513" y="1266120"/>
              <a:ext cx="17154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Ownership</a:t>
              </a:r>
              <a:endParaRPr b="0" i="0" sz="1800" u="none" cap="none" strike="noStrike">
                <a:solidFill>
                  <a:schemeClr val="dk1"/>
                </a:solidFill>
                <a:latin typeface="Arial"/>
                <a:ea typeface="Arial"/>
                <a:cs typeface="Arial"/>
                <a:sym typeface="Arial"/>
              </a:endParaRPr>
            </a:p>
          </p:txBody>
        </p:sp>
      </p:grpSp>
      <p:grpSp>
        <p:nvGrpSpPr>
          <p:cNvPr id="572" name="Google Shape;572;p60"/>
          <p:cNvGrpSpPr/>
          <p:nvPr/>
        </p:nvGrpSpPr>
        <p:grpSpPr>
          <a:xfrm>
            <a:off x="3781565" y="849951"/>
            <a:ext cx="1636650" cy="3442275"/>
            <a:chOff x="5042087" y="1133268"/>
            <a:chExt cx="2182200" cy="4589700"/>
          </a:xfrm>
        </p:grpSpPr>
        <p:sp>
          <p:nvSpPr>
            <p:cNvPr id="573" name="Google Shape;573;p60"/>
            <p:cNvSpPr/>
            <p:nvPr/>
          </p:nvSpPr>
          <p:spPr>
            <a:xfrm>
              <a:off x="504208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4" name="Google Shape;574;p60"/>
            <p:cNvSpPr txBox="1"/>
            <p:nvPr/>
          </p:nvSpPr>
          <p:spPr>
            <a:xfrm>
              <a:off x="5186772" y="1266120"/>
              <a:ext cx="18927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Registration</a:t>
              </a:r>
              <a:endParaRPr b="0" i="0" sz="1800" u="none" cap="none" strike="noStrike">
                <a:solidFill>
                  <a:schemeClr val="dk1"/>
                </a:solidFill>
                <a:latin typeface="Arial"/>
                <a:ea typeface="Arial"/>
                <a:cs typeface="Arial"/>
                <a:sym typeface="Arial"/>
              </a:endParaRPr>
            </a:p>
          </p:txBody>
        </p:sp>
      </p:grpSp>
      <p:grpSp>
        <p:nvGrpSpPr>
          <p:cNvPr id="575" name="Google Shape;575;p60"/>
          <p:cNvGrpSpPr/>
          <p:nvPr/>
        </p:nvGrpSpPr>
        <p:grpSpPr>
          <a:xfrm>
            <a:off x="5536018" y="849951"/>
            <a:ext cx="1636650" cy="3442275"/>
            <a:chOff x="7381357" y="1133268"/>
            <a:chExt cx="2182200" cy="4589700"/>
          </a:xfrm>
        </p:grpSpPr>
        <p:sp>
          <p:nvSpPr>
            <p:cNvPr id="576" name="Google Shape;576;p60"/>
            <p:cNvSpPr/>
            <p:nvPr/>
          </p:nvSpPr>
          <p:spPr>
            <a:xfrm>
              <a:off x="7381357"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7" name="Google Shape;577;p60"/>
            <p:cNvSpPr txBox="1"/>
            <p:nvPr/>
          </p:nvSpPr>
          <p:spPr>
            <a:xfrm>
              <a:off x="7446433" y="1266120"/>
              <a:ext cx="20520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Management</a:t>
              </a:r>
              <a:endParaRPr b="0" i="0" sz="1800" u="none" cap="none" strike="noStrike">
                <a:solidFill>
                  <a:schemeClr val="dk1"/>
                </a:solidFill>
                <a:latin typeface="Arial"/>
                <a:ea typeface="Arial"/>
                <a:cs typeface="Arial"/>
                <a:sym typeface="Arial"/>
              </a:endParaRPr>
            </a:p>
          </p:txBody>
        </p:sp>
      </p:grpSp>
      <p:grpSp>
        <p:nvGrpSpPr>
          <p:cNvPr id="578" name="Google Shape;578;p60"/>
          <p:cNvGrpSpPr/>
          <p:nvPr/>
        </p:nvGrpSpPr>
        <p:grpSpPr>
          <a:xfrm>
            <a:off x="7295067" y="849951"/>
            <a:ext cx="1636650" cy="3442275"/>
            <a:chOff x="9726756" y="1133268"/>
            <a:chExt cx="2182200" cy="4589700"/>
          </a:xfrm>
        </p:grpSpPr>
        <p:sp>
          <p:nvSpPr>
            <p:cNvPr id="579" name="Google Shape;579;p60"/>
            <p:cNvSpPr/>
            <p:nvPr/>
          </p:nvSpPr>
          <p:spPr>
            <a:xfrm>
              <a:off x="9726756" y="1133268"/>
              <a:ext cx="2182200" cy="4589700"/>
            </a:xfrm>
            <a:prstGeom prst="roundRect">
              <a:avLst>
                <a:gd fmla="val 16667"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60"/>
            <p:cNvSpPr txBox="1"/>
            <p:nvPr/>
          </p:nvSpPr>
          <p:spPr>
            <a:xfrm>
              <a:off x="9829547" y="1266120"/>
              <a:ext cx="19764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Visualization</a:t>
              </a:r>
              <a:endParaRPr b="0" i="0" sz="1800" u="none" cap="none" strike="noStrike">
                <a:solidFill>
                  <a:schemeClr val="dk1"/>
                </a:solidFill>
                <a:latin typeface="Arial"/>
                <a:ea typeface="Arial"/>
                <a:cs typeface="Arial"/>
                <a:sym typeface="Arial"/>
              </a:endParaRPr>
            </a:p>
          </p:txBody>
        </p:sp>
      </p:grpSp>
      <p:sp>
        <p:nvSpPr>
          <p:cNvPr id="581" name="Google Shape;581;p60"/>
          <p:cNvSpPr txBox="1"/>
          <p:nvPr/>
        </p:nvSpPr>
        <p:spPr>
          <a:xfrm>
            <a:off x="2100340" y="263192"/>
            <a:ext cx="49434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Cambria"/>
                <a:ea typeface="Cambria"/>
                <a:cs typeface="Cambria"/>
                <a:sym typeface="Cambria"/>
              </a:rPr>
              <a:t>Compound Registration Workflow</a:t>
            </a:r>
            <a:endParaRPr b="1" i="0" sz="2400" u="none" cap="none" strike="noStrike">
              <a:solidFill>
                <a:schemeClr val="dk1"/>
              </a:solidFill>
              <a:latin typeface="Cambria"/>
              <a:ea typeface="Cambria"/>
              <a:cs typeface="Cambria"/>
              <a:sym typeface="Cambria"/>
            </a:endParaRPr>
          </a:p>
        </p:txBody>
      </p:sp>
      <p:grpSp>
        <p:nvGrpSpPr>
          <p:cNvPr id="582" name="Google Shape;582;p60"/>
          <p:cNvGrpSpPr/>
          <p:nvPr/>
        </p:nvGrpSpPr>
        <p:grpSpPr>
          <a:xfrm>
            <a:off x="2355571" y="1686158"/>
            <a:ext cx="983025" cy="326475"/>
            <a:chOff x="3859104" y="2268306"/>
            <a:chExt cx="1310700" cy="435300"/>
          </a:xfrm>
        </p:grpSpPr>
        <p:sp>
          <p:nvSpPr>
            <p:cNvPr id="583" name="Google Shape;583;p60"/>
            <p:cNvSpPr/>
            <p:nvPr/>
          </p:nvSpPr>
          <p:spPr>
            <a:xfrm>
              <a:off x="3859104" y="2268306"/>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84" name="Google Shape;584;p60"/>
            <p:cNvSpPr txBox="1"/>
            <p:nvPr/>
          </p:nvSpPr>
          <p:spPr>
            <a:xfrm>
              <a:off x="4082320" y="2301300"/>
              <a:ext cx="8643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a:t>
              </a:r>
              <a:endParaRPr b="0" i="0" sz="1200" u="none" cap="none" strike="noStrike">
                <a:solidFill>
                  <a:schemeClr val="dk1"/>
                </a:solidFill>
                <a:latin typeface="Arial"/>
                <a:ea typeface="Arial"/>
                <a:cs typeface="Arial"/>
                <a:sym typeface="Arial"/>
              </a:endParaRPr>
            </a:p>
          </p:txBody>
        </p:sp>
      </p:grpSp>
      <p:grpSp>
        <p:nvGrpSpPr>
          <p:cNvPr id="585" name="Google Shape;585;p60"/>
          <p:cNvGrpSpPr/>
          <p:nvPr/>
        </p:nvGrpSpPr>
        <p:grpSpPr>
          <a:xfrm>
            <a:off x="2355571" y="3332333"/>
            <a:ext cx="983025" cy="326475"/>
            <a:chOff x="3859103" y="4463207"/>
            <a:chExt cx="1310700" cy="435300"/>
          </a:xfrm>
        </p:grpSpPr>
        <p:sp>
          <p:nvSpPr>
            <p:cNvPr id="586" name="Google Shape;586;p60"/>
            <p:cNvSpPr/>
            <p:nvPr/>
          </p:nvSpPr>
          <p:spPr>
            <a:xfrm>
              <a:off x="3859103" y="4463207"/>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87" name="Google Shape;587;p60"/>
            <p:cNvSpPr txBox="1"/>
            <p:nvPr/>
          </p:nvSpPr>
          <p:spPr>
            <a:xfrm>
              <a:off x="4101555" y="4496201"/>
              <a:ext cx="8259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a:t>
              </a:r>
              <a:endParaRPr b="0" i="0" sz="1200" u="none" cap="none" strike="noStrike">
                <a:solidFill>
                  <a:schemeClr val="dk1"/>
                </a:solidFill>
                <a:latin typeface="Arial"/>
                <a:ea typeface="Arial"/>
                <a:cs typeface="Arial"/>
                <a:sym typeface="Arial"/>
              </a:endParaRPr>
            </a:p>
          </p:txBody>
        </p:sp>
      </p:grpSp>
      <p:grpSp>
        <p:nvGrpSpPr>
          <p:cNvPr id="588" name="Google Shape;588;p60"/>
          <p:cNvGrpSpPr/>
          <p:nvPr/>
        </p:nvGrpSpPr>
        <p:grpSpPr>
          <a:xfrm>
            <a:off x="2355571" y="2234883"/>
            <a:ext cx="983025" cy="326475"/>
            <a:chOff x="3837656" y="3059669"/>
            <a:chExt cx="1310700" cy="435300"/>
          </a:xfrm>
        </p:grpSpPr>
        <p:sp>
          <p:nvSpPr>
            <p:cNvPr id="589" name="Google Shape;589;p60"/>
            <p:cNvSpPr/>
            <p:nvPr/>
          </p:nvSpPr>
          <p:spPr>
            <a:xfrm>
              <a:off x="3837656" y="3059669"/>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90" name="Google Shape;590;p60"/>
            <p:cNvSpPr txBox="1"/>
            <p:nvPr/>
          </p:nvSpPr>
          <p:spPr>
            <a:xfrm>
              <a:off x="3849244" y="3092663"/>
              <a:ext cx="12876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ChemTech</a:t>
              </a:r>
              <a:endParaRPr b="0" i="0" sz="1200" u="none" cap="none" strike="noStrike">
                <a:solidFill>
                  <a:schemeClr val="dk1"/>
                </a:solidFill>
                <a:latin typeface="Arial"/>
                <a:ea typeface="Arial"/>
                <a:cs typeface="Arial"/>
                <a:sym typeface="Arial"/>
              </a:endParaRPr>
            </a:p>
          </p:txBody>
        </p:sp>
      </p:grpSp>
      <p:grpSp>
        <p:nvGrpSpPr>
          <p:cNvPr id="591" name="Google Shape;591;p60"/>
          <p:cNvGrpSpPr/>
          <p:nvPr/>
        </p:nvGrpSpPr>
        <p:grpSpPr>
          <a:xfrm>
            <a:off x="2355571" y="2783609"/>
            <a:ext cx="983025" cy="326475"/>
            <a:chOff x="3954550" y="3851032"/>
            <a:chExt cx="1310700" cy="435300"/>
          </a:xfrm>
        </p:grpSpPr>
        <p:sp>
          <p:nvSpPr>
            <p:cNvPr id="592" name="Google Shape;592;p60"/>
            <p:cNvSpPr/>
            <p:nvPr/>
          </p:nvSpPr>
          <p:spPr>
            <a:xfrm>
              <a:off x="3954550" y="3851032"/>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93" name="Google Shape;593;p60"/>
            <p:cNvSpPr txBox="1"/>
            <p:nvPr/>
          </p:nvSpPr>
          <p:spPr>
            <a:xfrm>
              <a:off x="4209827" y="3884026"/>
              <a:ext cx="800100" cy="369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ADST</a:t>
              </a:r>
              <a:endParaRPr b="0" i="0" sz="1200" u="none" cap="none" strike="noStrike">
                <a:solidFill>
                  <a:schemeClr val="dk1"/>
                </a:solidFill>
                <a:latin typeface="Arial"/>
                <a:ea typeface="Arial"/>
                <a:cs typeface="Arial"/>
                <a:sym typeface="Arial"/>
              </a:endParaRPr>
            </a:p>
          </p:txBody>
        </p:sp>
      </p:grpSp>
      <p:grpSp>
        <p:nvGrpSpPr>
          <p:cNvPr id="594" name="Google Shape;594;p60"/>
          <p:cNvGrpSpPr/>
          <p:nvPr/>
        </p:nvGrpSpPr>
        <p:grpSpPr>
          <a:xfrm>
            <a:off x="4108315" y="2234882"/>
            <a:ext cx="983025" cy="326475"/>
            <a:chOff x="6070249" y="2498740"/>
            <a:chExt cx="1310700" cy="435300"/>
          </a:xfrm>
        </p:grpSpPr>
        <p:sp>
          <p:nvSpPr>
            <p:cNvPr id="595" name="Google Shape;595;p60"/>
            <p:cNvSpPr/>
            <p:nvPr/>
          </p:nvSpPr>
          <p:spPr>
            <a:xfrm>
              <a:off x="6070249" y="2498740"/>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96" name="Google Shape;596;p60"/>
            <p:cNvSpPr txBox="1"/>
            <p:nvPr/>
          </p:nvSpPr>
          <p:spPr>
            <a:xfrm>
              <a:off x="6145989" y="2531734"/>
              <a:ext cx="11592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 ID</a:t>
              </a:r>
              <a:endParaRPr b="0" i="0" sz="1200" u="none" cap="none" strike="noStrike">
                <a:solidFill>
                  <a:schemeClr val="dk1"/>
                </a:solidFill>
                <a:latin typeface="Arial"/>
                <a:ea typeface="Arial"/>
                <a:cs typeface="Arial"/>
                <a:sym typeface="Arial"/>
              </a:endParaRPr>
            </a:p>
          </p:txBody>
        </p:sp>
      </p:grpSp>
      <p:grpSp>
        <p:nvGrpSpPr>
          <p:cNvPr id="597" name="Google Shape;597;p60"/>
          <p:cNvGrpSpPr/>
          <p:nvPr/>
        </p:nvGrpSpPr>
        <p:grpSpPr>
          <a:xfrm>
            <a:off x="4108315" y="3332333"/>
            <a:ext cx="983025" cy="326475"/>
            <a:chOff x="6215727" y="4600551"/>
            <a:chExt cx="1310700" cy="435300"/>
          </a:xfrm>
        </p:grpSpPr>
        <p:sp>
          <p:nvSpPr>
            <p:cNvPr id="598" name="Google Shape;598;p60"/>
            <p:cNvSpPr/>
            <p:nvPr/>
          </p:nvSpPr>
          <p:spPr>
            <a:xfrm>
              <a:off x="6215727" y="4600551"/>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599" name="Google Shape;599;p60"/>
            <p:cNvSpPr txBox="1"/>
            <p:nvPr/>
          </p:nvSpPr>
          <p:spPr>
            <a:xfrm>
              <a:off x="6310703" y="4633545"/>
              <a:ext cx="11208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 ID</a:t>
              </a:r>
              <a:endParaRPr b="0" i="0" sz="1200" u="none" cap="none" strike="noStrike">
                <a:solidFill>
                  <a:schemeClr val="dk1"/>
                </a:solidFill>
                <a:latin typeface="Arial"/>
                <a:ea typeface="Arial"/>
                <a:cs typeface="Arial"/>
                <a:sym typeface="Arial"/>
              </a:endParaRPr>
            </a:p>
          </p:txBody>
        </p:sp>
      </p:grpSp>
      <p:grpSp>
        <p:nvGrpSpPr>
          <p:cNvPr id="600" name="Google Shape;600;p60"/>
          <p:cNvGrpSpPr/>
          <p:nvPr/>
        </p:nvGrpSpPr>
        <p:grpSpPr>
          <a:xfrm>
            <a:off x="5862767" y="2234882"/>
            <a:ext cx="983025" cy="326475"/>
            <a:chOff x="7838185" y="2535097"/>
            <a:chExt cx="1310700" cy="435300"/>
          </a:xfrm>
        </p:grpSpPr>
        <p:sp>
          <p:nvSpPr>
            <p:cNvPr id="601" name="Google Shape;601;p60"/>
            <p:cNvSpPr/>
            <p:nvPr/>
          </p:nvSpPr>
          <p:spPr>
            <a:xfrm>
              <a:off x="7838185" y="2535097"/>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02" name="Google Shape;602;p60"/>
            <p:cNvSpPr txBox="1"/>
            <p:nvPr/>
          </p:nvSpPr>
          <p:spPr>
            <a:xfrm>
              <a:off x="7854946" y="2568091"/>
              <a:ext cx="12771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DB #1</a:t>
              </a:r>
              <a:endParaRPr b="0" i="0" sz="1200" u="none" cap="none" strike="noStrike">
                <a:solidFill>
                  <a:schemeClr val="dk1"/>
                </a:solidFill>
                <a:latin typeface="Arial"/>
                <a:ea typeface="Arial"/>
                <a:cs typeface="Arial"/>
                <a:sym typeface="Arial"/>
              </a:endParaRPr>
            </a:p>
          </p:txBody>
        </p:sp>
      </p:grpSp>
      <p:grpSp>
        <p:nvGrpSpPr>
          <p:cNvPr id="603" name="Google Shape;603;p60"/>
          <p:cNvGrpSpPr/>
          <p:nvPr/>
        </p:nvGrpSpPr>
        <p:grpSpPr>
          <a:xfrm>
            <a:off x="5862767" y="3332333"/>
            <a:ext cx="983025" cy="326475"/>
            <a:chOff x="7882026" y="4658151"/>
            <a:chExt cx="1310700" cy="435300"/>
          </a:xfrm>
        </p:grpSpPr>
        <p:sp>
          <p:nvSpPr>
            <p:cNvPr id="604" name="Google Shape;604;p60"/>
            <p:cNvSpPr/>
            <p:nvPr/>
          </p:nvSpPr>
          <p:spPr>
            <a:xfrm>
              <a:off x="7882026" y="4658151"/>
              <a:ext cx="13107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05" name="Google Shape;605;p60"/>
            <p:cNvSpPr txBox="1"/>
            <p:nvPr/>
          </p:nvSpPr>
          <p:spPr>
            <a:xfrm>
              <a:off x="7932118" y="4691145"/>
              <a:ext cx="12105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DB #2</a:t>
              </a:r>
              <a:endParaRPr b="0" i="0" sz="1200" u="none" cap="none" strike="noStrike">
                <a:solidFill>
                  <a:schemeClr val="dk1"/>
                </a:solidFill>
                <a:latin typeface="Arial"/>
                <a:ea typeface="Arial"/>
                <a:cs typeface="Arial"/>
                <a:sym typeface="Arial"/>
              </a:endParaRPr>
            </a:p>
          </p:txBody>
        </p:sp>
      </p:grpSp>
      <p:grpSp>
        <p:nvGrpSpPr>
          <p:cNvPr id="606" name="Google Shape;606;p60"/>
          <p:cNvGrpSpPr/>
          <p:nvPr/>
        </p:nvGrpSpPr>
        <p:grpSpPr>
          <a:xfrm>
            <a:off x="7452599" y="1686158"/>
            <a:ext cx="1321425" cy="326475"/>
            <a:chOff x="10055757" y="2224358"/>
            <a:chExt cx="1761900" cy="435300"/>
          </a:xfrm>
        </p:grpSpPr>
        <p:sp>
          <p:nvSpPr>
            <p:cNvPr id="607" name="Google Shape;607;p60"/>
            <p:cNvSpPr/>
            <p:nvPr/>
          </p:nvSpPr>
          <p:spPr>
            <a:xfrm>
              <a:off x="10055757" y="2224358"/>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08" name="Google Shape;608;p60"/>
            <p:cNvSpPr txBox="1"/>
            <p:nvPr/>
          </p:nvSpPr>
          <p:spPr>
            <a:xfrm>
              <a:off x="10442561" y="2257352"/>
              <a:ext cx="9885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#1</a:t>
              </a:r>
              <a:endParaRPr b="0" i="0" sz="1200" u="none" cap="none" strike="noStrike">
                <a:solidFill>
                  <a:schemeClr val="dk1"/>
                </a:solidFill>
                <a:latin typeface="Arial"/>
                <a:ea typeface="Arial"/>
                <a:cs typeface="Arial"/>
                <a:sym typeface="Arial"/>
              </a:endParaRPr>
            </a:p>
          </p:txBody>
        </p:sp>
      </p:grpSp>
      <p:grpSp>
        <p:nvGrpSpPr>
          <p:cNvPr id="609" name="Google Shape;609;p60"/>
          <p:cNvGrpSpPr/>
          <p:nvPr/>
        </p:nvGrpSpPr>
        <p:grpSpPr>
          <a:xfrm>
            <a:off x="7452599" y="2234883"/>
            <a:ext cx="1321425" cy="326475"/>
            <a:chOff x="10185139" y="2988160"/>
            <a:chExt cx="1761900" cy="435300"/>
          </a:xfrm>
        </p:grpSpPr>
        <p:sp>
          <p:nvSpPr>
            <p:cNvPr id="610" name="Google Shape;610;p60"/>
            <p:cNvSpPr/>
            <p:nvPr/>
          </p:nvSpPr>
          <p:spPr>
            <a:xfrm>
              <a:off x="10185139" y="2988160"/>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11" name="Google Shape;611;p60"/>
            <p:cNvSpPr txBox="1"/>
            <p:nvPr/>
          </p:nvSpPr>
          <p:spPr>
            <a:xfrm>
              <a:off x="10334635" y="3021154"/>
              <a:ext cx="14631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#2</a:t>
              </a:r>
              <a:endParaRPr b="0" i="0" sz="1200" u="none" cap="none" strike="noStrike">
                <a:solidFill>
                  <a:schemeClr val="dk1"/>
                </a:solidFill>
                <a:latin typeface="Arial"/>
                <a:ea typeface="Arial"/>
                <a:cs typeface="Arial"/>
                <a:sym typeface="Arial"/>
              </a:endParaRPr>
            </a:p>
          </p:txBody>
        </p:sp>
      </p:grpSp>
      <p:grpSp>
        <p:nvGrpSpPr>
          <p:cNvPr id="612" name="Google Shape;612;p60"/>
          <p:cNvGrpSpPr/>
          <p:nvPr/>
        </p:nvGrpSpPr>
        <p:grpSpPr>
          <a:xfrm>
            <a:off x="7452598" y="2783609"/>
            <a:ext cx="1321425" cy="326475"/>
            <a:chOff x="10040762" y="3875187"/>
            <a:chExt cx="1761900" cy="435300"/>
          </a:xfrm>
        </p:grpSpPr>
        <p:sp>
          <p:nvSpPr>
            <p:cNvPr id="613" name="Google Shape;613;p60"/>
            <p:cNvSpPr/>
            <p:nvPr/>
          </p:nvSpPr>
          <p:spPr>
            <a:xfrm>
              <a:off x="10040762" y="3875187"/>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14" name="Google Shape;614;p60"/>
            <p:cNvSpPr txBox="1"/>
            <p:nvPr/>
          </p:nvSpPr>
          <p:spPr>
            <a:xfrm>
              <a:off x="10335933" y="3908176"/>
              <a:ext cx="9732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#3</a:t>
              </a:r>
              <a:endParaRPr b="0" i="0" sz="1200" u="none" cap="none" strike="noStrike">
                <a:solidFill>
                  <a:schemeClr val="dk1"/>
                </a:solidFill>
                <a:latin typeface="Arial"/>
                <a:ea typeface="Arial"/>
                <a:cs typeface="Arial"/>
                <a:sym typeface="Arial"/>
              </a:endParaRPr>
            </a:p>
          </p:txBody>
        </p:sp>
      </p:grpSp>
      <p:grpSp>
        <p:nvGrpSpPr>
          <p:cNvPr id="615" name="Google Shape;615;p60"/>
          <p:cNvGrpSpPr/>
          <p:nvPr/>
        </p:nvGrpSpPr>
        <p:grpSpPr>
          <a:xfrm>
            <a:off x="7452599" y="3332333"/>
            <a:ext cx="1321425" cy="326475"/>
            <a:chOff x="10190257" y="4611723"/>
            <a:chExt cx="1761900" cy="435300"/>
          </a:xfrm>
        </p:grpSpPr>
        <p:sp>
          <p:nvSpPr>
            <p:cNvPr id="616" name="Google Shape;616;p60"/>
            <p:cNvSpPr/>
            <p:nvPr/>
          </p:nvSpPr>
          <p:spPr>
            <a:xfrm>
              <a:off x="10190257" y="4611723"/>
              <a:ext cx="1761900" cy="4353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17" name="Google Shape;617;p60"/>
            <p:cNvSpPr txBox="1"/>
            <p:nvPr/>
          </p:nvSpPr>
          <p:spPr>
            <a:xfrm>
              <a:off x="10190257" y="4644717"/>
              <a:ext cx="1761900" cy="3693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rPr>
                <a:t>Tool #4</a:t>
              </a:r>
              <a:endParaRPr b="0" i="0" sz="1200" u="none" cap="none" strike="noStrike">
                <a:solidFill>
                  <a:schemeClr val="dk1"/>
                </a:solidFill>
                <a:latin typeface="Arial"/>
                <a:ea typeface="Arial"/>
                <a:cs typeface="Arial"/>
                <a:sym typeface="Arial"/>
              </a:endParaRPr>
            </a:p>
          </p:txBody>
        </p:sp>
      </p:grpSp>
      <p:cxnSp>
        <p:nvCxnSpPr>
          <p:cNvPr id="618" name="Google Shape;618;p60"/>
          <p:cNvCxnSpPr/>
          <p:nvPr/>
        </p:nvCxnSpPr>
        <p:spPr>
          <a:xfrm>
            <a:off x="222312" y="1297177"/>
            <a:ext cx="8709600" cy="0"/>
          </a:xfrm>
          <a:prstGeom prst="straightConnector1">
            <a:avLst/>
          </a:prstGeom>
          <a:noFill/>
          <a:ln cap="flat" cmpd="sng" w="38100">
            <a:solidFill>
              <a:schemeClr val="dk1"/>
            </a:solidFill>
            <a:prstDash val="solid"/>
            <a:miter lim="800000"/>
            <a:headEnd len="sm" w="sm" type="none"/>
            <a:tailEnd len="sm" w="sm" type="none"/>
          </a:ln>
        </p:spPr>
      </p:cxnSp>
      <p:grpSp>
        <p:nvGrpSpPr>
          <p:cNvPr id="619" name="Google Shape;619;p60"/>
          <p:cNvGrpSpPr/>
          <p:nvPr/>
        </p:nvGrpSpPr>
        <p:grpSpPr>
          <a:xfrm>
            <a:off x="302842" y="1511306"/>
            <a:ext cx="1501650" cy="1138050"/>
            <a:chOff x="418621" y="2015075"/>
            <a:chExt cx="2002200" cy="1517400"/>
          </a:xfrm>
        </p:grpSpPr>
        <p:sp>
          <p:nvSpPr>
            <p:cNvPr id="620" name="Google Shape;620;p60"/>
            <p:cNvSpPr/>
            <p:nvPr/>
          </p:nvSpPr>
          <p:spPr>
            <a:xfrm>
              <a:off x="418621" y="2015075"/>
              <a:ext cx="2002200" cy="15174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21" name="Google Shape;621;p60"/>
            <p:cNvSpPr txBox="1"/>
            <p:nvPr/>
          </p:nvSpPr>
          <p:spPr>
            <a:xfrm>
              <a:off x="487458" y="2035062"/>
              <a:ext cx="1864500" cy="14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sng" cap="none" strike="noStrike">
                  <a:solidFill>
                    <a:schemeClr val="dk1"/>
                  </a:solidFill>
                  <a:latin typeface="Arial"/>
                  <a:ea typeface="Arial"/>
                  <a:cs typeface="Arial"/>
                  <a:sym typeface="Arial"/>
                </a:rPr>
                <a:t>Internal Sources</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NCGC</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ChemTech</a:t>
              </a:r>
              <a:endParaRPr b="0"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ADST</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TRND</a:t>
              </a:r>
              <a:endParaRPr sz="1200"/>
            </a:p>
          </p:txBody>
        </p:sp>
      </p:grpSp>
      <p:grpSp>
        <p:nvGrpSpPr>
          <p:cNvPr id="622" name="Google Shape;622;p60"/>
          <p:cNvGrpSpPr/>
          <p:nvPr/>
        </p:nvGrpSpPr>
        <p:grpSpPr>
          <a:xfrm>
            <a:off x="302842" y="2951986"/>
            <a:ext cx="1501650" cy="913500"/>
            <a:chOff x="388957" y="3654631"/>
            <a:chExt cx="2002200" cy="1218000"/>
          </a:xfrm>
        </p:grpSpPr>
        <p:sp>
          <p:nvSpPr>
            <p:cNvPr id="623" name="Google Shape;623;p60"/>
            <p:cNvSpPr/>
            <p:nvPr/>
          </p:nvSpPr>
          <p:spPr>
            <a:xfrm>
              <a:off x="388957" y="3654631"/>
              <a:ext cx="2002200" cy="1218000"/>
            </a:xfrm>
            <a:prstGeom prst="roundRect">
              <a:avLst>
                <a:gd fmla="val 16667" name="adj"/>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624" name="Google Shape;624;p60"/>
            <p:cNvSpPr txBox="1"/>
            <p:nvPr/>
          </p:nvSpPr>
          <p:spPr>
            <a:xfrm>
              <a:off x="419322" y="3663539"/>
              <a:ext cx="1941600" cy="12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200" u="sng" cap="none" strike="noStrike">
                  <a:solidFill>
                    <a:schemeClr val="dk1"/>
                  </a:solidFill>
                  <a:latin typeface="Arial"/>
                  <a:ea typeface="Arial"/>
                  <a:cs typeface="Arial"/>
                  <a:sym typeface="Arial"/>
                </a:rPr>
                <a:t>External Sources</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Collaborator</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CRO</a:t>
              </a:r>
              <a:endParaRPr sz="1200"/>
            </a:p>
            <a:p>
              <a:pPr indent="0" lvl="0" marL="0" marR="0" rtl="0" algn="ctr">
                <a:spcBef>
                  <a:spcPts val="0"/>
                </a:spcBef>
                <a:spcAft>
                  <a:spcPts val="0"/>
                </a:spcAft>
                <a:buNone/>
              </a:pPr>
              <a:r>
                <a:rPr b="0" i="0" lang="en" sz="1200" u="none" cap="none" strike="noStrike">
                  <a:solidFill>
                    <a:schemeClr val="dk1"/>
                  </a:solidFill>
                  <a:latin typeface="Arial"/>
                  <a:ea typeface="Arial"/>
                  <a:cs typeface="Arial"/>
                  <a:sym typeface="Arial"/>
                </a:rPr>
                <a:t>Vendor</a:t>
              </a:r>
              <a:endParaRPr sz="1200"/>
            </a:p>
          </p:txBody>
        </p:sp>
      </p:grpSp>
      <p:cxnSp>
        <p:nvCxnSpPr>
          <p:cNvPr id="625" name="Google Shape;625;p60"/>
          <p:cNvCxnSpPr>
            <a:stCxn id="583" idx="3"/>
            <a:endCxn id="595" idx="1"/>
          </p:cNvCxnSpPr>
          <p:nvPr/>
        </p:nvCxnSpPr>
        <p:spPr>
          <a:xfrm>
            <a:off x="3338596" y="1849395"/>
            <a:ext cx="7698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6" name="Google Shape;626;p60"/>
          <p:cNvCxnSpPr>
            <a:stCxn id="589" idx="3"/>
            <a:endCxn id="595" idx="1"/>
          </p:cNvCxnSpPr>
          <p:nvPr/>
        </p:nvCxnSpPr>
        <p:spPr>
          <a:xfrm>
            <a:off x="3338596" y="2398120"/>
            <a:ext cx="769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7" name="Google Shape;627;p60"/>
          <p:cNvCxnSpPr>
            <a:stCxn id="592" idx="3"/>
          </p:cNvCxnSpPr>
          <p:nvPr/>
        </p:nvCxnSpPr>
        <p:spPr>
          <a:xfrm flipH="1" rot="10800000">
            <a:off x="3338596" y="2398146"/>
            <a:ext cx="7698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8" name="Google Shape;628;p60"/>
          <p:cNvCxnSpPr>
            <a:endCxn id="598" idx="1"/>
          </p:cNvCxnSpPr>
          <p:nvPr/>
        </p:nvCxnSpPr>
        <p:spPr>
          <a:xfrm flipH="1" rot="10800000">
            <a:off x="3340615" y="3495571"/>
            <a:ext cx="767700" cy="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9" name="Google Shape;629;p60"/>
          <p:cNvCxnSpPr>
            <a:stCxn id="598" idx="3"/>
            <a:endCxn id="604" idx="1"/>
          </p:cNvCxnSpPr>
          <p:nvPr/>
        </p:nvCxnSpPr>
        <p:spPr>
          <a:xfrm>
            <a:off x="5091340" y="3495571"/>
            <a:ext cx="771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0" name="Google Shape;630;p60"/>
          <p:cNvCxnSpPr>
            <a:stCxn id="602" idx="3"/>
          </p:cNvCxnSpPr>
          <p:nvPr/>
        </p:nvCxnSpPr>
        <p:spPr>
          <a:xfrm flipH="1" rot="10800000">
            <a:off x="6833163" y="1849415"/>
            <a:ext cx="6195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1" name="Google Shape;631;p60"/>
          <p:cNvCxnSpPr>
            <a:stCxn id="602" idx="3"/>
            <a:endCxn id="610" idx="1"/>
          </p:cNvCxnSpPr>
          <p:nvPr/>
        </p:nvCxnSpPr>
        <p:spPr>
          <a:xfrm>
            <a:off x="6833163" y="2398115"/>
            <a:ext cx="6195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2" name="Google Shape;632;p60"/>
          <p:cNvCxnSpPr>
            <a:stCxn id="602" idx="3"/>
            <a:endCxn id="613" idx="1"/>
          </p:cNvCxnSpPr>
          <p:nvPr/>
        </p:nvCxnSpPr>
        <p:spPr>
          <a:xfrm>
            <a:off x="6833163" y="2398115"/>
            <a:ext cx="6195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3" name="Google Shape;633;p60"/>
          <p:cNvCxnSpPr>
            <a:stCxn id="604" idx="3"/>
            <a:endCxn id="607" idx="1"/>
          </p:cNvCxnSpPr>
          <p:nvPr/>
        </p:nvCxnSpPr>
        <p:spPr>
          <a:xfrm flipH="1" rot="10800000">
            <a:off x="6845792" y="1849471"/>
            <a:ext cx="606900" cy="1646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4" name="Google Shape;634;p60"/>
          <p:cNvCxnSpPr>
            <a:stCxn id="604" idx="3"/>
            <a:endCxn id="610" idx="1"/>
          </p:cNvCxnSpPr>
          <p:nvPr/>
        </p:nvCxnSpPr>
        <p:spPr>
          <a:xfrm flipH="1" rot="10800000">
            <a:off x="6845792" y="2398171"/>
            <a:ext cx="606900" cy="109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5" name="Google Shape;635;p60"/>
          <p:cNvCxnSpPr>
            <a:stCxn id="604" idx="3"/>
            <a:endCxn id="617" idx="1"/>
          </p:cNvCxnSpPr>
          <p:nvPr/>
        </p:nvCxnSpPr>
        <p:spPr>
          <a:xfrm>
            <a:off x="6845792" y="3495571"/>
            <a:ext cx="606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6" name="Google Shape;636;p60"/>
          <p:cNvCxnSpPr>
            <a:endCxn id="613" idx="1"/>
          </p:cNvCxnSpPr>
          <p:nvPr/>
        </p:nvCxnSpPr>
        <p:spPr>
          <a:xfrm flipH="1" rot="10800000">
            <a:off x="6845698" y="2946846"/>
            <a:ext cx="606900" cy="548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7" name="Google Shape;637;p60"/>
          <p:cNvCxnSpPr>
            <a:stCxn id="602" idx="3"/>
          </p:cNvCxnSpPr>
          <p:nvPr/>
        </p:nvCxnSpPr>
        <p:spPr>
          <a:xfrm>
            <a:off x="6833163" y="2398115"/>
            <a:ext cx="619500" cy="1097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8" name="Google Shape;638;p60"/>
          <p:cNvCxnSpPr>
            <a:stCxn id="595" idx="3"/>
            <a:endCxn id="601" idx="1"/>
          </p:cNvCxnSpPr>
          <p:nvPr/>
        </p:nvCxnSpPr>
        <p:spPr>
          <a:xfrm>
            <a:off x="5091340" y="2398120"/>
            <a:ext cx="7713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39" name="Google Shape;639;p60"/>
          <p:cNvCxnSpPr>
            <a:endCxn id="590" idx="1"/>
          </p:cNvCxnSpPr>
          <p:nvPr/>
        </p:nvCxnSpPr>
        <p:spPr>
          <a:xfrm>
            <a:off x="1477162" y="2095116"/>
            <a:ext cx="887100" cy="303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0" name="Google Shape;640;p60"/>
          <p:cNvCxnSpPr>
            <a:endCxn id="592" idx="1"/>
          </p:cNvCxnSpPr>
          <p:nvPr/>
        </p:nvCxnSpPr>
        <p:spPr>
          <a:xfrm>
            <a:off x="1309171" y="2259546"/>
            <a:ext cx="1046400" cy="687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1" name="Google Shape;641;p60"/>
          <p:cNvCxnSpPr>
            <a:endCxn id="586" idx="1"/>
          </p:cNvCxnSpPr>
          <p:nvPr/>
        </p:nvCxnSpPr>
        <p:spPr>
          <a:xfrm>
            <a:off x="1307371" y="2480671"/>
            <a:ext cx="1048200" cy="1014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2" name="Google Shape;642;p60"/>
          <p:cNvCxnSpPr>
            <a:endCxn id="583" idx="1"/>
          </p:cNvCxnSpPr>
          <p:nvPr/>
        </p:nvCxnSpPr>
        <p:spPr>
          <a:xfrm flipH="1" rot="10800000">
            <a:off x="1318771" y="1849395"/>
            <a:ext cx="1036800" cy="9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3" name="Google Shape;643;p60"/>
          <p:cNvCxnSpPr>
            <a:stCxn id="623" idx="3"/>
            <a:endCxn id="589" idx="1"/>
          </p:cNvCxnSpPr>
          <p:nvPr/>
        </p:nvCxnSpPr>
        <p:spPr>
          <a:xfrm flipH="1" rot="10800000">
            <a:off x="1804492" y="2398036"/>
            <a:ext cx="551100" cy="1010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4" name="Google Shape;644;p60"/>
          <p:cNvCxnSpPr>
            <a:stCxn id="623" idx="3"/>
          </p:cNvCxnSpPr>
          <p:nvPr/>
        </p:nvCxnSpPr>
        <p:spPr>
          <a:xfrm flipH="1" rot="10800000">
            <a:off x="1804492" y="2958436"/>
            <a:ext cx="547200" cy="450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5" name="Google Shape;645;p60"/>
          <p:cNvCxnSpPr>
            <a:stCxn id="623" idx="3"/>
            <a:endCxn id="586" idx="1"/>
          </p:cNvCxnSpPr>
          <p:nvPr/>
        </p:nvCxnSpPr>
        <p:spPr>
          <a:xfrm>
            <a:off x="1804492" y="3408736"/>
            <a:ext cx="551100" cy="86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646" name="Google Shape;646;p60"/>
          <p:cNvCxnSpPr>
            <a:stCxn id="623" idx="3"/>
            <a:endCxn id="583" idx="1"/>
          </p:cNvCxnSpPr>
          <p:nvPr/>
        </p:nvCxnSpPr>
        <p:spPr>
          <a:xfrm flipH="1" rot="10800000">
            <a:off x="1804492" y="1849336"/>
            <a:ext cx="551100" cy="15594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6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GSRS Text Search</a:t>
            </a:r>
            <a:endParaRPr/>
          </a:p>
        </p:txBody>
      </p:sp>
      <p:pic>
        <p:nvPicPr>
          <p:cNvPr descr="searchSuggest_1_2.png" id="652" name="Google Shape;652;p61"/>
          <p:cNvPicPr preferRelativeResize="0"/>
          <p:nvPr/>
        </p:nvPicPr>
        <p:blipFill rotWithShape="1">
          <a:blip r:embed="rId3">
            <a:alphaModFix/>
          </a:blip>
          <a:srcRect b="14379" l="52005" r="27413" t="4378"/>
          <a:stretch/>
        </p:blipFill>
        <p:spPr>
          <a:xfrm>
            <a:off x="2370825" y="1386350"/>
            <a:ext cx="1881926" cy="2732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descr="SearchResult_1_2.png" id="658" name="Google Shape;658;p62"/>
          <p:cNvPicPr preferRelativeResize="0"/>
          <p:nvPr/>
        </p:nvPicPr>
        <p:blipFill rotWithShape="1">
          <a:blip r:embed="rId3">
            <a:alphaModFix/>
          </a:blip>
          <a:srcRect b="0" l="21550" r="0" t="0"/>
          <a:stretch/>
        </p:blipFill>
        <p:spPr>
          <a:xfrm>
            <a:off x="57800" y="50550"/>
            <a:ext cx="6631001" cy="5143499"/>
          </a:xfrm>
          <a:prstGeom prst="rect">
            <a:avLst/>
          </a:prstGeom>
          <a:noFill/>
          <a:ln>
            <a:noFill/>
          </a:ln>
        </p:spPr>
      </p:pic>
      <p:sp>
        <p:nvSpPr>
          <p:cNvPr id="659" name="Google Shape;659;p62"/>
          <p:cNvSpPr txBox="1"/>
          <p:nvPr/>
        </p:nvSpPr>
        <p:spPr>
          <a:xfrm>
            <a:off x="6508825" y="35397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Browse</a:t>
            </a:r>
            <a:endParaRPr sz="2800"/>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descr="SearchResult_1_2.png" id="665" name="Google Shape;665;p63"/>
          <p:cNvPicPr preferRelativeResize="0"/>
          <p:nvPr/>
        </p:nvPicPr>
        <p:blipFill rotWithShape="1">
          <a:blip r:embed="rId3">
            <a:alphaModFix/>
          </a:blip>
          <a:srcRect b="0" l="21550" r="0" t="0"/>
          <a:stretch/>
        </p:blipFill>
        <p:spPr>
          <a:xfrm>
            <a:off x="57800" y="50550"/>
            <a:ext cx="6631001" cy="5143499"/>
          </a:xfrm>
          <a:prstGeom prst="rect">
            <a:avLst/>
          </a:prstGeom>
          <a:noFill/>
          <a:ln>
            <a:noFill/>
          </a:ln>
        </p:spPr>
      </p:pic>
      <p:sp>
        <p:nvSpPr>
          <p:cNvPr id="666" name="Google Shape;666;p63"/>
          <p:cNvSpPr txBox="1"/>
          <p:nvPr/>
        </p:nvSpPr>
        <p:spPr>
          <a:xfrm>
            <a:off x="6508825" y="35397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Browse</a:t>
            </a:r>
            <a:endParaRPr sz="2800"/>
          </a:p>
          <a:p>
            <a:pPr indent="0" lvl="0" marL="0" rtl="0" algn="l">
              <a:spcBef>
                <a:spcPts val="0"/>
              </a:spcBef>
              <a:spcAft>
                <a:spcPts val="0"/>
              </a:spcAft>
              <a:buNone/>
            </a:pPr>
            <a:r>
              <a:t/>
            </a:r>
            <a:endParaRPr/>
          </a:p>
        </p:txBody>
      </p:sp>
      <p:sp>
        <p:nvSpPr>
          <p:cNvPr id="667" name="Google Shape;667;p63"/>
          <p:cNvSpPr/>
          <p:nvPr/>
        </p:nvSpPr>
        <p:spPr>
          <a:xfrm>
            <a:off x="1856575" y="2737900"/>
            <a:ext cx="1040400" cy="455100"/>
          </a:xfrm>
          <a:prstGeom prst="lef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Facets</a:t>
            </a:r>
            <a:endParaRPr>
              <a:solidFill>
                <a:srgbClr val="98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6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S</a:t>
            </a:r>
            <a:endParaRPr/>
          </a:p>
        </p:txBody>
      </p:sp>
      <p:sp>
        <p:nvSpPr>
          <p:cNvPr id="673" name="Google Shape;673;p6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74" name="Google Shape;674;p64"/>
          <p:cNvPicPr preferRelativeResize="0"/>
          <p:nvPr/>
        </p:nvPicPr>
        <p:blipFill>
          <a:blip r:embed="rId3">
            <a:alphaModFix/>
          </a:blip>
          <a:stretch>
            <a:fillRect/>
          </a:stretch>
        </p:blipFill>
        <p:spPr>
          <a:xfrm>
            <a:off x="152400" y="152400"/>
            <a:ext cx="4810125" cy="5143500"/>
          </a:xfrm>
          <a:prstGeom prst="rect">
            <a:avLst/>
          </a:prstGeom>
          <a:noFill/>
          <a:ln>
            <a:noFill/>
          </a:ln>
        </p:spPr>
      </p:pic>
      <p:sp>
        <p:nvSpPr>
          <p:cNvPr id="675" name="Google Shape;675;p64"/>
          <p:cNvSpPr txBox="1"/>
          <p:nvPr/>
        </p:nvSpPr>
        <p:spPr>
          <a:xfrm>
            <a:off x="4587625" y="187525"/>
            <a:ext cx="35898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Sequence Search</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6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681" name="Google Shape;681;p6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82" name="Google Shape;682;p65"/>
          <p:cNvPicPr preferRelativeResize="0"/>
          <p:nvPr/>
        </p:nvPicPr>
        <p:blipFill>
          <a:blip r:embed="rId3">
            <a:alphaModFix/>
          </a:blip>
          <a:stretch>
            <a:fillRect/>
          </a:stretch>
        </p:blipFill>
        <p:spPr>
          <a:xfrm>
            <a:off x="152400" y="152400"/>
            <a:ext cx="7115175" cy="5143500"/>
          </a:xfrm>
          <a:prstGeom prst="rect">
            <a:avLst/>
          </a:prstGeom>
          <a:noFill/>
          <a:ln>
            <a:noFill/>
          </a:ln>
        </p:spPr>
      </p:pic>
      <p:sp>
        <p:nvSpPr>
          <p:cNvPr id="683" name="Google Shape;683;p65"/>
          <p:cNvSpPr txBox="1"/>
          <p:nvPr/>
        </p:nvSpPr>
        <p:spPr>
          <a:xfrm>
            <a:off x="2946775" y="234400"/>
            <a:ext cx="38577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Substructure Search</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66"/>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689" name="Google Shape;689;p6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90" name="Google Shape;690;p66"/>
          <p:cNvPicPr preferRelativeResize="0"/>
          <p:nvPr/>
        </p:nvPicPr>
        <p:blipFill>
          <a:blip r:embed="rId3">
            <a:alphaModFix/>
          </a:blip>
          <a:stretch>
            <a:fillRect/>
          </a:stretch>
        </p:blipFill>
        <p:spPr>
          <a:xfrm>
            <a:off x="152400" y="152400"/>
            <a:ext cx="6562725"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6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Browser Add-on Demo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Inxight Drugs</a:t>
            </a:r>
            <a:endParaRPr/>
          </a:p>
        </p:txBody>
      </p:sp>
      <p:sp>
        <p:nvSpPr>
          <p:cNvPr id="83" name="Google Shape;83;p14"/>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highlight>
                  <a:srgbClr val="FFFFFF"/>
                </a:highlight>
              </a:rPr>
              <a:t>Uses GSRS data and its web application shell to organize drug information from a research perspective at </a:t>
            </a:r>
            <a:r>
              <a:rPr lang="en" sz="1800" u="sng">
                <a:solidFill>
                  <a:schemeClr val="hlink"/>
                </a:solidFill>
                <a:hlinkClick r:id="rId3"/>
              </a:rPr>
              <a:t>https://drugs.ncats.io/</a:t>
            </a:r>
            <a:endParaRPr sz="1800"/>
          </a:p>
          <a:p>
            <a:pPr indent="0" lvl="0" marL="0" rtl="0" algn="l">
              <a:spcBef>
                <a:spcPts val="800"/>
              </a:spcBef>
              <a:spcAft>
                <a:spcPts val="0"/>
              </a:spcAft>
              <a:buNone/>
            </a:pPr>
            <a:r>
              <a:t/>
            </a:r>
            <a:endParaRPr sz="600"/>
          </a:p>
          <a:p>
            <a:pPr indent="-342900" lvl="0" marL="457200" rtl="0" algn="l">
              <a:lnSpc>
                <a:spcPct val="115000"/>
              </a:lnSpc>
              <a:spcBef>
                <a:spcPts val="0"/>
              </a:spcBef>
              <a:spcAft>
                <a:spcPts val="0"/>
              </a:spcAft>
              <a:buSzPts val="1800"/>
              <a:buChar char="•"/>
            </a:pPr>
            <a:r>
              <a:rPr lang="en" sz="1800">
                <a:highlight>
                  <a:srgbClr val="FFFFFF"/>
                </a:highlight>
              </a:rPr>
              <a:t>Under the covers, this is the same ginas software and data, but</a:t>
            </a:r>
            <a:endParaRPr sz="1800">
              <a:highlight>
                <a:srgbClr val="FFFFFF"/>
              </a:highlight>
            </a:endParaRPr>
          </a:p>
          <a:p>
            <a:pPr indent="-342900" lvl="1" marL="914400" rtl="0" algn="l">
              <a:lnSpc>
                <a:spcPct val="115000"/>
              </a:lnSpc>
              <a:spcBef>
                <a:spcPts val="0"/>
              </a:spcBef>
              <a:spcAft>
                <a:spcPts val="0"/>
              </a:spcAft>
              <a:buSzPts val="1800"/>
              <a:buChar char="•"/>
            </a:pPr>
            <a:r>
              <a:rPr lang="en" sz="1800">
                <a:highlight>
                  <a:schemeClr val="lt1"/>
                </a:highlight>
              </a:rPr>
              <a:t>customizes the presentation of GSRS information to focus on different aspects of the data</a:t>
            </a:r>
            <a:endParaRPr sz="1800">
              <a:highlight>
                <a:schemeClr val="lt1"/>
              </a:highlight>
            </a:endParaRPr>
          </a:p>
          <a:p>
            <a:pPr indent="-342900" lvl="2" marL="1371600" rtl="0" algn="l">
              <a:lnSpc>
                <a:spcPct val="115000"/>
              </a:lnSpc>
              <a:spcBef>
                <a:spcPts val="0"/>
              </a:spcBef>
              <a:spcAft>
                <a:spcPts val="0"/>
              </a:spcAft>
              <a:buSzPts val="1800"/>
              <a:buChar char="•"/>
            </a:pPr>
            <a:r>
              <a:rPr lang="en" sz="1800">
                <a:highlight>
                  <a:schemeClr val="lt1"/>
                </a:highlight>
              </a:rPr>
              <a:t>group salts, esters into a single ‘primary’ record</a:t>
            </a:r>
            <a:endParaRPr sz="1800">
              <a:highlight>
                <a:schemeClr val="lt1"/>
              </a:highlight>
            </a:endParaRPr>
          </a:p>
          <a:p>
            <a:pPr indent="-342900" lvl="1" marL="914400" rtl="0" algn="l">
              <a:lnSpc>
                <a:spcPct val="115000"/>
              </a:lnSpc>
              <a:spcBef>
                <a:spcPts val="0"/>
              </a:spcBef>
              <a:spcAft>
                <a:spcPts val="0"/>
              </a:spcAft>
              <a:buSzPts val="1800"/>
              <a:buChar char="•"/>
            </a:pPr>
            <a:r>
              <a:rPr lang="en" sz="1800">
                <a:highlight>
                  <a:srgbClr val="FFFFFF"/>
                </a:highlight>
              </a:rPr>
              <a:t>integrates additional data from external sources, including manually-curated data</a:t>
            </a:r>
            <a:endParaRPr sz="1800">
              <a:highlight>
                <a:srgbClr val="FFFFFF"/>
              </a:highlight>
            </a:endParaRPr>
          </a:p>
          <a:p>
            <a:pPr indent="-342900" lvl="1" marL="914400" rtl="0" algn="l">
              <a:lnSpc>
                <a:spcPct val="115000"/>
              </a:lnSpc>
              <a:spcBef>
                <a:spcPts val="0"/>
              </a:spcBef>
              <a:spcAft>
                <a:spcPts val="0"/>
              </a:spcAft>
              <a:buSzPts val="1800"/>
              <a:buChar char="•"/>
            </a:pPr>
            <a:r>
              <a:rPr lang="en" sz="1800">
                <a:highlight>
                  <a:srgbClr val="FFFFFF"/>
                </a:highlight>
              </a:rPr>
              <a:t>includes tool substances not found in regulated medical products</a:t>
            </a:r>
            <a:endParaRPr sz="1800">
              <a:highlight>
                <a:srgbClr val="FFFFFF"/>
              </a:highlight>
            </a:endParaRPr>
          </a:p>
          <a:p>
            <a:pPr indent="0" lvl="0" marL="0" rtl="0" algn="l">
              <a:spcBef>
                <a:spcPts val="800"/>
              </a:spcBef>
              <a:spcAft>
                <a:spcPts val="0"/>
              </a:spcAft>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68"/>
          <p:cNvSpPr txBox="1"/>
          <p:nvPr>
            <p:ph type="title"/>
          </p:nvPr>
        </p:nvSpPr>
        <p:spPr>
          <a:xfrm>
            <a:off x="347825" y="1705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GSRS Challenges</a:t>
            </a:r>
            <a:endParaRPr/>
          </a:p>
        </p:txBody>
      </p:sp>
      <p:sp>
        <p:nvSpPr>
          <p:cNvPr id="701" name="Google Shape;701;p68"/>
          <p:cNvSpPr txBox="1"/>
          <p:nvPr>
            <p:ph idx="1" type="body"/>
          </p:nvPr>
        </p:nvSpPr>
        <p:spPr>
          <a:xfrm>
            <a:off x="311700" y="743200"/>
            <a:ext cx="85206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No Unit Tests in 2015</a:t>
            </a:r>
            <a:endParaRPr/>
          </a:p>
          <a:p>
            <a:pPr indent="-330200" lvl="0" marL="457200" rtl="0" algn="l">
              <a:spcBef>
                <a:spcPts val="0"/>
              </a:spcBef>
              <a:spcAft>
                <a:spcPts val="0"/>
              </a:spcAft>
              <a:buSzPts val="1600"/>
              <a:buChar char="•"/>
            </a:pPr>
            <a:r>
              <a:rPr lang="en"/>
              <a:t>Working with FDA on their version</a:t>
            </a:r>
            <a:endParaRPr/>
          </a:p>
          <a:p>
            <a:pPr indent="-317500" lvl="1" marL="914400" rtl="0" algn="l">
              <a:spcBef>
                <a:spcPts val="0"/>
              </a:spcBef>
              <a:spcAft>
                <a:spcPts val="0"/>
              </a:spcAft>
              <a:buSzPts val="1400"/>
              <a:buChar char="•"/>
            </a:pPr>
            <a:r>
              <a:rPr lang="en"/>
              <a:t>FDA has extra proprietary data and additional Databases  we don’t have access too</a:t>
            </a:r>
            <a:endParaRPr/>
          </a:p>
          <a:p>
            <a:pPr indent="-317500" lvl="1" marL="914400" rtl="0" algn="l">
              <a:spcBef>
                <a:spcPts val="0"/>
              </a:spcBef>
              <a:spcAft>
                <a:spcPts val="0"/>
              </a:spcAft>
              <a:buSzPts val="1400"/>
              <a:buChar char="•"/>
            </a:pPr>
            <a:r>
              <a:rPr lang="en"/>
              <a:t>FDA wants to integrate their searches against this extra data</a:t>
            </a:r>
            <a:endParaRPr/>
          </a:p>
          <a:p>
            <a:pPr indent="-317500" lvl="1" marL="914400" rtl="0" algn="l">
              <a:spcBef>
                <a:spcPts val="0"/>
              </a:spcBef>
              <a:spcAft>
                <a:spcPts val="0"/>
              </a:spcAft>
              <a:buSzPts val="1400"/>
              <a:buChar char="•"/>
            </a:pPr>
            <a:r>
              <a:rPr lang="en"/>
              <a:t>Can’t Test Data ourselves</a:t>
            </a:r>
            <a:endParaRPr/>
          </a:p>
          <a:p>
            <a:pPr indent="-317500" lvl="1" marL="914400" rtl="0" algn="l">
              <a:spcBef>
                <a:spcPts val="0"/>
              </a:spcBef>
              <a:spcAft>
                <a:spcPts val="0"/>
              </a:spcAft>
              <a:buSzPts val="1400"/>
              <a:buChar char="•"/>
            </a:pPr>
            <a:r>
              <a:rPr lang="en"/>
              <a:t>FDA developers work remotely</a:t>
            </a:r>
            <a:endParaRPr/>
          </a:p>
          <a:p>
            <a:pPr indent="-330200" lvl="0" marL="457200" rtl="0" algn="l">
              <a:spcBef>
                <a:spcPts val="0"/>
              </a:spcBef>
              <a:spcAft>
                <a:spcPts val="0"/>
              </a:spcAft>
              <a:buSzPts val="1600"/>
              <a:buChar char="•"/>
            </a:pPr>
            <a:r>
              <a:rPr lang="en"/>
              <a:t>FDA Release and Deploy</a:t>
            </a:r>
            <a:endParaRPr/>
          </a:p>
          <a:p>
            <a:pPr indent="-317500" lvl="1" marL="914400" rtl="0" algn="l">
              <a:spcBef>
                <a:spcPts val="0"/>
              </a:spcBef>
              <a:spcAft>
                <a:spcPts val="0"/>
              </a:spcAft>
              <a:buSzPts val="1400"/>
              <a:buChar char="•"/>
            </a:pPr>
            <a:r>
              <a:rPr lang="en"/>
              <a:t>FDA not only adds their own code to interact with their systems, but they change our code as well.  </a:t>
            </a:r>
            <a:endParaRPr/>
          </a:p>
          <a:p>
            <a:pPr indent="-317500" lvl="1" marL="914400" rtl="0" algn="l">
              <a:spcBef>
                <a:spcPts val="0"/>
              </a:spcBef>
              <a:spcAft>
                <a:spcPts val="0"/>
              </a:spcAft>
              <a:buSzPts val="1400"/>
              <a:buChar char="•"/>
            </a:pPr>
            <a:r>
              <a:rPr lang="en"/>
              <a:t>Code is in separate Git Branch - Code was merged a few times a year causing “merge hell” that took days sometimes weeks to resolve.</a:t>
            </a:r>
            <a:endParaRPr/>
          </a:p>
          <a:p>
            <a:pPr indent="-317500" lvl="1" marL="914400" rtl="0" algn="l">
              <a:spcBef>
                <a:spcPts val="0"/>
              </a:spcBef>
              <a:spcAft>
                <a:spcPts val="0"/>
              </a:spcAft>
              <a:buSzPts val="1400"/>
              <a:buChar char="•"/>
            </a:pPr>
            <a:r>
              <a:rPr lang="en"/>
              <a:t>Manually built code on developer’s Windows machine sent to unix server team to deploy. </a:t>
            </a:r>
            <a:endParaRPr/>
          </a:p>
          <a:p>
            <a:pPr indent="-317500" lvl="1" marL="914400" rtl="0" algn="l">
              <a:spcBef>
                <a:spcPts val="0"/>
              </a:spcBef>
              <a:spcAft>
                <a:spcPts val="0"/>
              </a:spcAft>
              <a:buSzPts val="1400"/>
              <a:buChar char="•"/>
            </a:pPr>
            <a:r>
              <a:rPr lang="en"/>
              <a:t>Sometimes manually built code contained files that weren’t committed!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Challenge Accepted</a:t>
            </a:r>
            <a:endParaRPr/>
          </a:p>
        </p:txBody>
      </p:sp>
      <p:sp>
        <p:nvSpPr>
          <p:cNvPr id="707" name="Google Shape;707;p6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Automated Testing</a:t>
            </a:r>
            <a:endParaRPr/>
          </a:p>
          <a:p>
            <a:pPr indent="-317500" lvl="1" marL="914400" rtl="0" algn="l">
              <a:spcBef>
                <a:spcPts val="0"/>
              </a:spcBef>
              <a:spcAft>
                <a:spcPts val="0"/>
              </a:spcAft>
              <a:buSzPts val="1400"/>
              <a:buChar char="•"/>
            </a:pPr>
            <a:r>
              <a:rPr lang="en"/>
              <a:t>Wrote 1100+ automated tests (and counting)</a:t>
            </a:r>
            <a:endParaRPr/>
          </a:p>
          <a:p>
            <a:pPr indent="-317500" lvl="1" marL="914400" rtl="0" algn="l">
              <a:spcBef>
                <a:spcPts val="0"/>
              </a:spcBef>
              <a:spcAft>
                <a:spcPts val="0"/>
              </a:spcAft>
              <a:buSzPts val="1400"/>
              <a:buChar char="•"/>
            </a:pPr>
            <a:r>
              <a:rPr lang="en"/>
              <a:t>Set up Jenkins Continuous Integration (CI) to test and deploy instances</a:t>
            </a:r>
            <a:endParaRPr/>
          </a:p>
          <a:p>
            <a:pPr indent="-330200" lvl="0" marL="457200" rtl="0" algn="l">
              <a:spcBef>
                <a:spcPts val="0"/>
              </a:spcBef>
              <a:spcAft>
                <a:spcPts val="0"/>
              </a:spcAft>
              <a:buSzPts val="1600"/>
              <a:buChar char="•"/>
            </a:pPr>
            <a:r>
              <a:rPr lang="en"/>
              <a:t>FDA Merge Problems</a:t>
            </a:r>
            <a:endParaRPr/>
          </a:p>
          <a:p>
            <a:pPr indent="-317500" lvl="1" marL="914400" rtl="0" algn="l">
              <a:spcBef>
                <a:spcPts val="0"/>
              </a:spcBef>
              <a:spcAft>
                <a:spcPts val="0"/>
              </a:spcAft>
              <a:buSzPts val="1400"/>
              <a:buChar char="•"/>
            </a:pPr>
            <a:r>
              <a:rPr lang="en"/>
              <a:t>A Junior FDA developer works at NCATS with us 2x/week</a:t>
            </a:r>
            <a:endParaRPr/>
          </a:p>
          <a:p>
            <a:pPr indent="-317500" lvl="1" marL="914400" rtl="0" algn="l">
              <a:spcBef>
                <a:spcPts val="0"/>
              </a:spcBef>
              <a:spcAft>
                <a:spcPts val="0"/>
              </a:spcAft>
              <a:buSzPts val="1400"/>
              <a:buChar char="•"/>
            </a:pPr>
            <a:r>
              <a:rPr lang="en"/>
              <a:t>New Merge Branch where both NCATS and FDA developers push changes to nearly every day.  This has eliminated “merge Hell”</a:t>
            </a:r>
            <a:endParaRPr/>
          </a:p>
          <a:p>
            <a:pPr indent="-317500" lvl="1" marL="914400" rtl="0" algn="l">
              <a:spcBef>
                <a:spcPts val="0"/>
              </a:spcBef>
              <a:spcAft>
                <a:spcPts val="0"/>
              </a:spcAft>
              <a:buSzPts val="1400"/>
              <a:buChar char="•"/>
            </a:pPr>
            <a:r>
              <a:rPr lang="en"/>
              <a:t>FDA now builds and deploys directly from git code checkout.</a:t>
            </a:r>
            <a:endParaRPr/>
          </a:p>
          <a:p>
            <a:pPr indent="-317500" lvl="1" marL="914400" rtl="0" algn="l">
              <a:spcBef>
                <a:spcPts val="0"/>
              </a:spcBef>
              <a:spcAft>
                <a:spcPts val="0"/>
              </a:spcAft>
              <a:buSzPts val="1400"/>
              <a:buChar char="•"/>
            </a:pPr>
            <a:r>
              <a:rPr b="1" lang="en"/>
              <a:t>Refactored code to change class and interface designs to a Plugin-in architecture so that FDA changes would touch NCATS code as little as possible.</a:t>
            </a:r>
            <a:endParaRPr b="1"/>
          </a:p>
          <a:p>
            <a:pPr indent="0" lvl="0" marL="0" rtl="0" algn="l">
              <a:spcBef>
                <a:spcPts val="8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Plugable Exports to save search information</a:t>
            </a:r>
            <a:endParaRPr/>
          </a:p>
        </p:txBody>
      </p:sp>
      <p:sp>
        <p:nvSpPr>
          <p:cNvPr id="713" name="Google Shape;713;p7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30200" lvl="0" marL="4114800" rtl="0" algn="l">
              <a:spcBef>
                <a:spcPts val="800"/>
              </a:spcBef>
              <a:spcAft>
                <a:spcPts val="0"/>
              </a:spcAft>
              <a:buSzPts val="1600"/>
              <a:buChar char="•"/>
            </a:pPr>
            <a:r>
              <a:rPr lang="en"/>
              <a:t>Simple Exporter interface to implement with 1 method</a:t>
            </a:r>
            <a:endParaRPr/>
          </a:p>
          <a:p>
            <a:pPr indent="-330200" lvl="0" marL="4114800" rtl="0" algn="l">
              <a:spcBef>
                <a:spcPts val="0"/>
              </a:spcBef>
              <a:spcAft>
                <a:spcPts val="0"/>
              </a:spcAft>
              <a:buSzPts val="1600"/>
              <a:buChar char="•"/>
            </a:pPr>
            <a:r>
              <a:rPr lang="en"/>
              <a:t>Corresponding Factory class to create instances and provide parameter options</a:t>
            </a:r>
            <a:endParaRPr/>
          </a:p>
          <a:p>
            <a:pPr indent="-330200" lvl="0" marL="4114800" rtl="0" algn="l">
              <a:spcBef>
                <a:spcPts val="0"/>
              </a:spcBef>
              <a:spcAft>
                <a:spcPts val="0"/>
              </a:spcAft>
              <a:buSzPts val="1600"/>
              <a:buChar char="•"/>
            </a:pPr>
            <a:r>
              <a:rPr lang="en"/>
              <a:t>Add class names to config file for ginas to find it</a:t>
            </a:r>
            <a:br>
              <a:rPr lang="en"/>
            </a:br>
            <a:br>
              <a:rPr lang="en"/>
            </a:br>
            <a:r>
              <a:rPr lang="en"/>
              <a:t>FDA DEVELOPERS HAVE WRITTEN THEIR OWN CUSTOM EXPORTERS</a:t>
            </a:r>
            <a:endParaRPr/>
          </a:p>
        </p:txBody>
      </p:sp>
      <p:pic>
        <p:nvPicPr>
          <p:cNvPr id="714" name="Google Shape;714;p70"/>
          <p:cNvPicPr preferRelativeResize="0"/>
          <p:nvPr/>
        </p:nvPicPr>
        <p:blipFill>
          <a:blip r:embed="rId3">
            <a:alphaModFix/>
          </a:blip>
          <a:stretch>
            <a:fillRect/>
          </a:stretch>
        </p:blipFill>
        <p:spPr>
          <a:xfrm>
            <a:off x="629175" y="1351575"/>
            <a:ext cx="2505075" cy="2838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720" name="Google Shape;720;p7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descr="Gsrs_scheduled_Tasks.png" id="721" name="Google Shape;721;p71"/>
          <p:cNvPicPr preferRelativeResize="0"/>
          <p:nvPr/>
        </p:nvPicPr>
        <p:blipFill>
          <a:blip r:embed="rId3">
            <a:alphaModFix/>
          </a:blip>
          <a:stretch>
            <a:fillRect/>
          </a:stretch>
        </p:blipFill>
        <p:spPr>
          <a:xfrm>
            <a:off x="265639" y="0"/>
            <a:ext cx="8612724" cy="5143501"/>
          </a:xfrm>
          <a:prstGeom prst="rect">
            <a:avLst/>
          </a:prstGeom>
          <a:noFill/>
          <a:ln>
            <a:noFill/>
          </a:ln>
        </p:spPr>
      </p:pic>
      <p:sp>
        <p:nvSpPr>
          <p:cNvPr id="722" name="Google Shape;722;p71"/>
          <p:cNvSpPr txBox="1"/>
          <p:nvPr/>
        </p:nvSpPr>
        <p:spPr>
          <a:xfrm>
            <a:off x="400800" y="941850"/>
            <a:ext cx="38475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Similar New Plug-in</a:t>
            </a:r>
            <a:endParaRPr/>
          </a:p>
          <a:p>
            <a:pPr indent="0" lvl="0" marL="0" rtl="0" algn="l">
              <a:spcBef>
                <a:spcPts val="0"/>
              </a:spcBef>
              <a:spcAft>
                <a:spcPts val="0"/>
              </a:spcAft>
              <a:buNone/>
            </a:pPr>
            <a:r>
              <a:rPr lang="en"/>
              <a:t>To make cron like</a:t>
            </a:r>
            <a:endParaRPr/>
          </a:p>
          <a:p>
            <a:pPr indent="0" lvl="0" marL="0" rtl="0" algn="l">
              <a:spcBef>
                <a:spcPts val="0"/>
              </a:spcBef>
              <a:spcAft>
                <a:spcPts val="0"/>
              </a:spcAft>
              <a:buNone/>
            </a:pPr>
            <a:r>
              <a:rPr lang="en"/>
              <a:t>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FDA now has custom</a:t>
            </a:r>
            <a:endParaRPr/>
          </a:p>
          <a:p>
            <a:pPr indent="0" lvl="0" marL="0" rtl="0" algn="l">
              <a:spcBef>
                <a:spcPts val="0"/>
              </a:spcBef>
              <a:spcAft>
                <a:spcPts val="0"/>
              </a:spcAft>
              <a:buNone/>
            </a:pPr>
            <a:r>
              <a:rPr lang="en"/>
              <a:t>Tasks to create</a:t>
            </a:r>
            <a:endParaRPr/>
          </a:p>
          <a:p>
            <a:pPr indent="0" lvl="0" marL="0" rtl="0" algn="l">
              <a:spcBef>
                <a:spcPts val="0"/>
              </a:spcBef>
              <a:spcAft>
                <a:spcPts val="0"/>
              </a:spcAft>
              <a:buNone/>
            </a:pPr>
            <a:r>
              <a:rPr lang="en"/>
              <a:t>Various exported</a:t>
            </a:r>
            <a:endParaRPr/>
          </a:p>
          <a:p>
            <a:pPr indent="0" lvl="0" marL="0" rtl="0" algn="l">
              <a:spcBef>
                <a:spcPts val="0"/>
              </a:spcBef>
              <a:spcAft>
                <a:spcPts val="0"/>
              </a:spcAft>
              <a:buNone/>
            </a:pPr>
            <a:r>
              <a:rPr lang="en"/>
              <a:t>Data files every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are consumed</a:t>
            </a:r>
            <a:endParaRPr/>
          </a:p>
          <a:p>
            <a:pPr indent="0" lvl="0" marL="0" rtl="0" algn="l">
              <a:spcBef>
                <a:spcPts val="0"/>
              </a:spcBef>
              <a:spcAft>
                <a:spcPts val="0"/>
              </a:spcAft>
              <a:buNone/>
            </a:pPr>
            <a:r>
              <a:rPr lang="en"/>
              <a:t>by other FDA teams.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Adding Additional Data to GSRS</a:t>
            </a:r>
            <a:endParaRPr/>
          </a:p>
        </p:txBody>
      </p:sp>
      <p:sp>
        <p:nvSpPr>
          <p:cNvPr id="728" name="Google Shape;728;p7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Rancho Biosciences has been manually curating additional data about NCATS compounds</a:t>
            </a:r>
            <a:endParaRPr/>
          </a:p>
          <a:p>
            <a:pPr indent="-330200" lvl="0" marL="457200" rtl="0" algn="l">
              <a:spcBef>
                <a:spcPts val="0"/>
              </a:spcBef>
              <a:spcAft>
                <a:spcPts val="0"/>
              </a:spcAft>
              <a:buSzPts val="1600"/>
              <a:buChar char="•"/>
            </a:pPr>
            <a:r>
              <a:rPr lang="en"/>
              <a:t>Data includes:</a:t>
            </a:r>
            <a:endParaRPr/>
          </a:p>
          <a:p>
            <a:pPr indent="-317500" lvl="1" marL="914400" rtl="0" algn="l">
              <a:spcBef>
                <a:spcPts val="0"/>
              </a:spcBef>
              <a:spcAft>
                <a:spcPts val="0"/>
              </a:spcAft>
              <a:buSzPts val="1400"/>
              <a:buChar char="•"/>
            </a:pPr>
            <a:r>
              <a:rPr lang="en"/>
              <a:t>Description</a:t>
            </a:r>
            <a:endParaRPr/>
          </a:p>
          <a:p>
            <a:pPr indent="-317500" lvl="1" marL="914400" rtl="0" algn="l">
              <a:spcBef>
                <a:spcPts val="0"/>
              </a:spcBef>
              <a:spcAft>
                <a:spcPts val="0"/>
              </a:spcAft>
              <a:buSzPts val="1400"/>
              <a:buChar char="•"/>
            </a:pPr>
            <a:r>
              <a:rPr lang="en"/>
              <a:t>PubMed Ids</a:t>
            </a:r>
            <a:endParaRPr/>
          </a:p>
          <a:p>
            <a:pPr indent="-317500" lvl="1" marL="914400" rtl="0" algn="l">
              <a:spcBef>
                <a:spcPts val="0"/>
              </a:spcBef>
              <a:spcAft>
                <a:spcPts val="0"/>
              </a:spcAft>
              <a:buSzPts val="1400"/>
              <a:buChar char="•"/>
            </a:pPr>
            <a:r>
              <a:rPr lang="en"/>
              <a:t>Who created it (the Originator)</a:t>
            </a:r>
            <a:endParaRPr/>
          </a:p>
          <a:p>
            <a:pPr indent="-317500" lvl="1" marL="914400" rtl="0" algn="l">
              <a:spcBef>
                <a:spcPts val="0"/>
              </a:spcBef>
              <a:spcAft>
                <a:spcPts val="0"/>
              </a:spcAft>
              <a:buSzPts val="1400"/>
              <a:buChar char="•"/>
            </a:pPr>
            <a:r>
              <a:rPr lang="en"/>
              <a:t>Highest Phase</a:t>
            </a:r>
            <a:endParaRPr/>
          </a:p>
          <a:p>
            <a:pPr indent="-317500" lvl="1" marL="914400" rtl="0" algn="l">
              <a:spcBef>
                <a:spcPts val="0"/>
              </a:spcBef>
              <a:spcAft>
                <a:spcPts val="0"/>
              </a:spcAft>
              <a:buSzPts val="1400"/>
              <a:buChar char="•"/>
            </a:pPr>
            <a:r>
              <a:rPr lang="en"/>
              <a:t>Synonyms</a:t>
            </a:r>
            <a:endParaRPr/>
          </a:p>
          <a:p>
            <a:pPr indent="-317500" lvl="1" marL="914400" rtl="0" algn="l">
              <a:spcBef>
                <a:spcPts val="0"/>
              </a:spcBef>
              <a:spcAft>
                <a:spcPts val="0"/>
              </a:spcAft>
              <a:buSzPts val="1400"/>
              <a:buChar char="•"/>
            </a:pPr>
            <a:r>
              <a:rPr lang="en"/>
              <a:t>Mesh, Chembl, DrugBank Ids etc</a:t>
            </a:r>
            <a:endParaRPr/>
          </a:p>
          <a:p>
            <a:pPr indent="-317500" lvl="1" marL="914400" rtl="0" algn="l">
              <a:spcBef>
                <a:spcPts val="0"/>
              </a:spcBef>
              <a:spcAft>
                <a:spcPts val="0"/>
              </a:spcAft>
              <a:buSzPts val="1400"/>
              <a:buChar char="•"/>
            </a:pPr>
            <a:r>
              <a:rPr b="1" lang="en"/>
              <a:t>Condition information</a:t>
            </a:r>
            <a:r>
              <a:rPr lang="en"/>
              <a:t> </a:t>
            </a:r>
            <a:endParaRPr/>
          </a:p>
          <a:p>
            <a:pPr indent="-317500" lvl="1" marL="914400" rtl="0" algn="l">
              <a:spcBef>
                <a:spcPts val="0"/>
              </a:spcBef>
              <a:spcAft>
                <a:spcPts val="0"/>
              </a:spcAft>
              <a:buSzPts val="1400"/>
              <a:buChar char="•"/>
            </a:pPr>
            <a:r>
              <a:rPr b="1" lang="en"/>
              <a:t>Targets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7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Rancho Curated Compound Data</a:t>
            </a:r>
            <a:endParaRPr/>
          </a:p>
        </p:txBody>
      </p:sp>
      <p:sp>
        <p:nvSpPr>
          <p:cNvPr id="734" name="Google Shape;734;p7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Over 6,000 manually curated so far</a:t>
            </a:r>
            <a:endParaRPr/>
          </a:p>
        </p:txBody>
      </p:sp>
      <p:pic>
        <p:nvPicPr>
          <p:cNvPr id="735" name="Google Shape;735;p73"/>
          <p:cNvPicPr preferRelativeResize="0"/>
          <p:nvPr/>
        </p:nvPicPr>
        <p:blipFill>
          <a:blip r:embed="rId3">
            <a:alphaModFix/>
          </a:blip>
          <a:stretch>
            <a:fillRect/>
          </a:stretch>
        </p:blipFill>
        <p:spPr>
          <a:xfrm>
            <a:off x="125675" y="1628650"/>
            <a:ext cx="9144000" cy="3600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4"/>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All of this Data is stitched Together</a:t>
            </a:r>
            <a:endParaRPr/>
          </a:p>
        </p:txBody>
      </p:sp>
      <p:sp>
        <p:nvSpPr>
          <p:cNvPr id="741" name="Google Shape;741;p7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Stitcher Code uses a Neo4j graph database and custom algorithms written By Trung to cluster all the datapoints from disparate data sources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descr="Pasted image at 2017_05_17 09_11 PM.png" id="742" name="Google Shape;742;p74"/>
          <p:cNvPicPr preferRelativeResize="0"/>
          <p:nvPr/>
        </p:nvPicPr>
        <p:blipFill rotWithShape="1">
          <a:blip r:embed="rId3">
            <a:alphaModFix/>
          </a:blip>
          <a:srcRect b="0" l="5979" r="0" t="25132"/>
          <a:stretch/>
        </p:blipFill>
        <p:spPr>
          <a:xfrm>
            <a:off x="1393025" y="1922125"/>
            <a:ext cx="6503700" cy="38509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7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GSRS Support for External Additional Data</a:t>
            </a:r>
            <a:endParaRPr/>
          </a:p>
        </p:txBody>
      </p:sp>
      <p:sp>
        <p:nvSpPr>
          <p:cNvPr id="748" name="Google Shape;748;p7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Work In Progress - New Plugin to support extra data from external datasources not in the GSRS Database</a:t>
            </a:r>
            <a:endParaRPr/>
          </a:p>
          <a:p>
            <a:pPr indent="0" lvl="0" marL="0" rtl="0" algn="l">
              <a:spcBef>
                <a:spcPts val="800"/>
              </a:spcBef>
              <a:spcAft>
                <a:spcPts val="0"/>
              </a:spcAft>
              <a:buNone/>
            </a:pPr>
            <a:r>
              <a:rPr lang="en"/>
              <a:t>Currently only supports spreadsheet mappings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New Data is Processed by Lucene Indexes and the UI to:</a:t>
            </a:r>
            <a:endParaRPr/>
          </a:p>
          <a:p>
            <a:pPr indent="-330200" lvl="0" marL="457200" rtl="0" algn="l">
              <a:spcBef>
                <a:spcPts val="800"/>
              </a:spcBef>
              <a:spcAft>
                <a:spcPts val="0"/>
              </a:spcAft>
              <a:buSzPts val="1600"/>
              <a:buChar char="•"/>
            </a:pPr>
            <a:r>
              <a:rPr lang="en"/>
              <a:t>E</a:t>
            </a:r>
            <a:r>
              <a:rPr lang="en"/>
              <a:t>nhance</a:t>
            </a:r>
            <a:r>
              <a:rPr lang="en"/>
              <a:t> user  experience </a:t>
            </a:r>
            <a:endParaRPr/>
          </a:p>
          <a:p>
            <a:pPr indent="-330200" lvl="0" marL="457200" rtl="0" algn="l">
              <a:spcBef>
                <a:spcPts val="0"/>
              </a:spcBef>
              <a:spcAft>
                <a:spcPts val="0"/>
              </a:spcAft>
              <a:buSzPts val="1600"/>
              <a:buChar char="•"/>
            </a:pPr>
            <a:r>
              <a:rPr lang="en"/>
              <a:t>Find new insights that weren’t apparent before</a:t>
            </a:r>
            <a:endParaRPr/>
          </a:p>
          <a:p>
            <a:pPr indent="-330200" lvl="0" marL="457200" rtl="0" algn="l">
              <a:spcBef>
                <a:spcPts val="0"/>
              </a:spcBef>
              <a:spcAft>
                <a:spcPts val="0"/>
              </a:spcAft>
              <a:buSzPts val="1600"/>
              <a:buChar char="•"/>
            </a:pPr>
            <a:r>
              <a:rPr lang="en"/>
              <a:t>UI geared more towards Researchers than Regulators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76"/>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descr="SearchResult_1_2.png" id="754" name="Google Shape;754;p76"/>
          <p:cNvPicPr preferRelativeResize="0"/>
          <p:nvPr/>
        </p:nvPicPr>
        <p:blipFill rotWithShape="1">
          <a:blip r:embed="rId3">
            <a:alphaModFix/>
          </a:blip>
          <a:srcRect b="0" l="21550" r="0" t="0"/>
          <a:stretch/>
        </p:blipFill>
        <p:spPr>
          <a:xfrm>
            <a:off x="57800" y="50550"/>
            <a:ext cx="6631001" cy="5143499"/>
          </a:xfrm>
          <a:prstGeom prst="rect">
            <a:avLst/>
          </a:prstGeom>
          <a:noFill/>
          <a:ln>
            <a:noFill/>
          </a:ln>
        </p:spPr>
      </p:pic>
      <p:sp>
        <p:nvSpPr>
          <p:cNvPr id="755" name="Google Shape;755;p76"/>
          <p:cNvSpPr txBox="1"/>
          <p:nvPr/>
        </p:nvSpPr>
        <p:spPr>
          <a:xfrm>
            <a:off x="6508825" y="35397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Current Ginas Release</a:t>
            </a:r>
            <a:endParaRPr/>
          </a:p>
        </p:txBody>
      </p:sp>
      <p:sp>
        <p:nvSpPr>
          <p:cNvPr id="756" name="Google Shape;756;p7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7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descr="SearchResult_1_2.png" id="762" name="Google Shape;762;p77"/>
          <p:cNvPicPr preferRelativeResize="0"/>
          <p:nvPr/>
        </p:nvPicPr>
        <p:blipFill rotWithShape="1">
          <a:blip r:embed="rId3">
            <a:alphaModFix/>
          </a:blip>
          <a:srcRect b="0" l="21550" r="0" t="0"/>
          <a:stretch/>
        </p:blipFill>
        <p:spPr>
          <a:xfrm>
            <a:off x="57800" y="50550"/>
            <a:ext cx="6631001" cy="5143499"/>
          </a:xfrm>
          <a:prstGeom prst="rect">
            <a:avLst/>
          </a:prstGeom>
          <a:noFill/>
          <a:ln>
            <a:noFill/>
          </a:ln>
        </p:spPr>
      </p:pic>
      <p:sp>
        <p:nvSpPr>
          <p:cNvPr id="763" name="Google Shape;763;p77"/>
          <p:cNvSpPr txBox="1"/>
          <p:nvPr/>
        </p:nvSpPr>
        <p:spPr>
          <a:xfrm>
            <a:off x="6508825" y="353975"/>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Current Ginas Release</a:t>
            </a:r>
            <a:endParaRPr/>
          </a:p>
        </p:txBody>
      </p:sp>
      <p:sp>
        <p:nvSpPr>
          <p:cNvPr id="764" name="Google Shape;764;p7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65" name="Google Shape;765;p77"/>
          <p:cNvSpPr/>
          <p:nvPr/>
        </p:nvSpPr>
        <p:spPr>
          <a:xfrm>
            <a:off x="1856575" y="2737900"/>
            <a:ext cx="1040400" cy="455100"/>
          </a:xfrm>
          <a:prstGeom prst="lef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Facets</a:t>
            </a:r>
            <a:endParaRPr>
              <a:solidFill>
                <a:srgbClr val="980000"/>
              </a:solidFill>
            </a:endParaRPr>
          </a:p>
        </p:txBody>
      </p:sp>
      <p:sp>
        <p:nvSpPr>
          <p:cNvPr id="766" name="Google Shape;766;p77"/>
          <p:cNvSpPr/>
          <p:nvPr/>
        </p:nvSpPr>
        <p:spPr>
          <a:xfrm>
            <a:off x="3973200" y="3958750"/>
            <a:ext cx="2658300" cy="8019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Just basic chemical info +IDs</a:t>
            </a:r>
            <a:br>
              <a:rPr lang="en">
                <a:solidFill>
                  <a:srgbClr val="980000"/>
                </a:solidFill>
              </a:rPr>
            </a:br>
            <a:r>
              <a:rPr lang="en">
                <a:solidFill>
                  <a:srgbClr val="980000"/>
                </a:solidFill>
              </a:rPr>
              <a:t>No additional data</a:t>
            </a:r>
            <a:endParaRPr>
              <a:solidFill>
                <a:srgbClr val="98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3">
            <a:alphaModFix/>
          </a:blip>
          <a:srcRect b="0" l="13164" r="13414" t="0"/>
          <a:stretch/>
        </p:blipFill>
        <p:spPr>
          <a:xfrm>
            <a:off x="3725125" y="501900"/>
            <a:ext cx="5076723" cy="3847123"/>
          </a:xfrm>
          <a:prstGeom prst="rect">
            <a:avLst/>
          </a:prstGeom>
          <a:noFill/>
          <a:ln>
            <a:noFill/>
          </a:ln>
          <a:effectLst>
            <a:outerShdw blurRad="57150" rotWithShape="0" algn="bl" dir="5400000" dist="19050">
              <a:srgbClr val="000000">
                <a:alpha val="50000"/>
              </a:srgbClr>
            </a:outerShdw>
          </a:effectLst>
        </p:spPr>
      </p:pic>
      <p:sp>
        <p:nvSpPr>
          <p:cNvPr id="89" name="Google Shape;89;p15"/>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rgbClr val="000000"/>
              </a:buClr>
              <a:buSzPts val="1100"/>
              <a:buFont typeface="Arial"/>
              <a:buNone/>
            </a:pPr>
            <a:r>
              <a:rPr lang="en"/>
              <a:t>drugs.ncats.io</a:t>
            </a:r>
            <a:endParaRPr/>
          </a:p>
        </p:txBody>
      </p:sp>
      <p:sp>
        <p:nvSpPr>
          <p:cNvPr id="90" name="Google Shape;90;p15"/>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Customizes GSRS </a:t>
            </a:r>
            <a:br>
              <a:rPr lang="en"/>
            </a:br>
            <a:r>
              <a:rPr lang="en"/>
              <a:t>record layout</a:t>
            </a:r>
            <a:br>
              <a:rPr lang="en"/>
            </a:br>
            <a:endParaRPr sz="600"/>
          </a:p>
          <a:p>
            <a:pPr indent="-355600" lvl="0" marL="457200" rtl="0" algn="l">
              <a:spcBef>
                <a:spcPts val="0"/>
              </a:spcBef>
              <a:spcAft>
                <a:spcPts val="0"/>
              </a:spcAft>
              <a:buSzPts val="2000"/>
              <a:buChar char="•"/>
            </a:pPr>
            <a:r>
              <a:rPr lang="en"/>
              <a:t>Integrates manually-</a:t>
            </a:r>
            <a:br>
              <a:rPr lang="en"/>
            </a:br>
            <a:r>
              <a:rPr lang="en"/>
              <a:t>curated data</a:t>
            </a:r>
            <a:br>
              <a:rPr lang="en"/>
            </a:br>
            <a:endParaRPr sz="600"/>
          </a:p>
          <a:p>
            <a:pPr indent="-355600" lvl="0" marL="457200" rtl="0" algn="l">
              <a:spcBef>
                <a:spcPts val="0"/>
              </a:spcBef>
              <a:spcAft>
                <a:spcPts val="0"/>
              </a:spcAft>
              <a:buSzPts val="2000"/>
              <a:buChar char="•"/>
            </a:pPr>
            <a:r>
              <a:rPr lang="en"/>
              <a:t>Groups different salt </a:t>
            </a:r>
            <a:br>
              <a:rPr lang="en"/>
            </a:br>
            <a:r>
              <a:rPr lang="en"/>
              <a:t>forms together into a </a:t>
            </a:r>
            <a:br>
              <a:rPr lang="en"/>
            </a:br>
            <a:r>
              <a:rPr lang="en"/>
              <a:t>single record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7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772" name="Google Shape;772;p7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73" name="Google Shape;773;p78"/>
          <p:cNvSpPr txBox="1"/>
          <p:nvPr/>
        </p:nvSpPr>
        <p:spPr>
          <a:xfrm>
            <a:off x="7527425" y="498450"/>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8"/>
          <p:cNvSpPr txBox="1"/>
          <p:nvPr/>
        </p:nvSpPr>
        <p:spPr>
          <a:xfrm>
            <a:off x="7114050" y="447550"/>
            <a:ext cx="38475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Ginas with</a:t>
            </a:r>
            <a:endParaRPr/>
          </a:p>
          <a:p>
            <a:pPr indent="0" lvl="0" marL="0" rtl="0" algn="l">
              <a:spcBef>
                <a:spcPts val="0"/>
              </a:spcBef>
              <a:spcAft>
                <a:spcPts val="0"/>
              </a:spcAft>
              <a:buNone/>
            </a:pPr>
            <a:r>
              <a:rPr lang="en"/>
              <a:t>Rancho Stitched Data</a:t>
            </a:r>
            <a:endParaRPr/>
          </a:p>
          <a:p>
            <a:pPr indent="0" lvl="0" marL="0" rtl="0" algn="l">
              <a:spcBef>
                <a:spcPts val="0"/>
              </a:spcBef>
              <a:spcAft>
                <a:spcPts val="0"/>
              </a:spcAft>
              <a:buNone/>
            </a:pPr>
            <a:r>
              <a:t/>
            </a:r>
            <a:endParaRPr/>
          </a:p>
        </p:txBody>
      </p:sp>
      <p:pic>
        <p:nvPicPr>
          <p:cNvPr id="775" name="Google Shape;775;p78"/>
          <p:cNvPicPr preferRelativeResize="0"/>
          <p:nvPr/>
        </p:nvPicPr>
        <p:blipFill>
          <a:blip r:embed="rId3">
            <a:alphaModFix/>
          </a:blip>
          <a:stretch>
            <a:fillRect/>
          </a:stretch>
        </p:blipFill>
        <p:spPr>
          <a:xfrm>
            <a:off x="152400" y="152400"/>
            <a:ext cx="691515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id="780" name="Google Shape;780;p79"/>
          <p:cNvPicPr preferRelativeResize="0"/>
          <p:nvPr/>
        </p:nvPicPr>
        <p:blipFill>
          <a:blip r:embed="rId3">
            <a:alphaModFix/>
          </a:blip>
          <a:stretch>
            <a:fillRect/>
          </a:stretch>
        </p:blipFill>
        <p:spPr>
          <a:xfrm>
            <a:off x="152400" y="152400"/>
            <a:ext cx="6915150" cy="5143500"/>
          </a:xfrm>
          <a:prstGeom prst="rect">
            <a:avLst/>
          </a:prstGeom>
          <a:noFill/>
          <a:ln>
            <a:noFill/>
          </a:ln>
        </p:spPr>
      </p:pic>
      <p:sp>
        <p:nvSpPr>
          <p:cNvPr id="781" name="Google Shape;781;p7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782" name="Google Shape;782;p7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83" name="Google Shape;783;p79"/>
          <p:cNvSpPr txBox="1"/>
          <p:nvPr/>
        </p:nvSpPr>
        <p:spPr>
          <a:xfrm>
            <a:off x="7527425" y="498450"/>
            <a:ext cx="41610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9"/>
          <p:cNvSpPr txBox="1"/>
          <p:nvPr/>
        </p:nvSpPr>
        <p:spPr>
          <a:xfrm>
            <a:off x="7114050" y="447550"/>
            <a:ext cx="38475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Ginas with</a:t>
            </a:r>
            <a:endParaRPr/>
          </a:p>
          <a:p>
            <a:pPr indent="0" lvl="0" marL="0" rtl="0" algn="l">
              <a:spcBef>
                <a:spcPts val="0"/>
              </a:spcBef>
              <a:spcAft>
                <a:spcPts val="0"/>
              </a:spcAft>
              <a:buNone/>
            </a:pPr>
            <a:r>
              <a:rPr lang="en"/>
              <a:t>Rancho Stitched Data</a:t>
            </a:r>
            <a:endParaRPr/>
          </a:p>
          <a:p>
            <a:pPr indent="0" lvl="0" marL="0" rtl="0" algn="l">
              <a:spcBef>
                <a:spcPts val="0"/>
              </a:spcBef>
              <a:spcAft>
                <a:spcPts val="0"/>
              </a:spcAft>
              <a:buNone/>
            </a:pPr>
            <a:r>
              <a:t/>
            </a:r>
            <a:endParaRPr/>
          </a:p>
        </p:txBody>
      </p:sp>
      <p:sp>
        <p:nvSpPr>
          <p:cNvPr id="785" name="Google Shape;785;p79"/>
          <p:cNvSpPr/>
          <p:nvPr/>
        </p:nvSpPr>
        <p:spPr>
          <a:xfrm>
            <a:off x="1982400" y="4172400"/>
            <a:ext cx="5190300" cy="944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9"/>
          <p:cNvSpPr/>
          <p:nvPr/>
        </p:nvSpPr>
        <p:spPr>
          <a:xfrm>
            <a:off x="2076150" y="2879825"/>
            <a:ext cx="1513500" cy="3951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RanchoTargets</a:t>
            </a:r>
            <a:endParaRPr>
              <a:solidFill>
                <a:srgbClr val="FF0000"/>
              </a:solidFill>
            </a:endParaRPr>
          </a:p>
        </p:txBody>
      </p:sp>
      <p:sp>
        <p:nvSpPr>
          <p:cNvPr id="787" name="Google Shape;787;p79"/>
          <p:cNvSpPr/>
          <p:nvPr/>
        </p:nvSpPr>
        <p:spPr>
          <a:xfrm>
            <a:off x="2148150" y="3869400"/>
            <a:ext cx="1513500" cy="3951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Rancho Phase</a:t>
            </a:r>
            <a:endParaRPr>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8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GSRS Technical Information</a:t>
            </a:r>
            <a:endParaRPr/>
          </a:p>
        </p:txBody>
      </p:sp>
      <p:sp>
        <p:nvSpPr>
          <p:cNvPr id="793" name="Google Shape;793;p8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Java Application using Play 2.3 Framework</a:t>
            </a:r>
            <a:endParaRPr/>
          </a:p>
          <a:p>
            <a:pPr indent="-330200" lvl="0" marL="457200" rtl="0" algn="l">
              <a:spcBef>
                <a:spcPts val="0"/>
              </a:spcBef>
              <a:spcAft>
                <a:spcPts val="0"/>
              </a:spcAft>
              <a:buSzPts val="1600"/>
              <a:buChar char="•"/>
            </a:pPr>
            <a:r>
              <a:rPr lang="en"/>
              <a:t>Lucene Indexes for Text Searches and Faceting</a:t>
            </a:r>
            <a:endParaRPr/>
          </a:p>
          <a:p>
            <a:pPr indent="-330200" lvl="0" marL="457200" rtl="0" algn="l">
              <a:spcBef>
                <a:spcPts val="0"/>
              </a:spcBef>
              <a:spcAft>
                <a:spcPts val="0"/>
              </a:spcAft>
              <a:buSzPts val="1600"/>
              <a:buChar char="•"/>
            </a:pPr>
            <a:r>
              <a:rPr lang="en"/>
              <a:t>Relational Database using Ebean for ORM</a:t>
            </a:r>
            <a:endParaRPr/>
          </a:p>
          <a:p>
            <a:pPr indent="-330200" lvl="0" marL="457200" rtl="0" algn="l">
              <a:spcBef>
                <a:spcPts val="0"/>
              </a:spcBef>
              <a:spcAft>
                <a:spcPts val="0"/>
              </a:spcAft>
              <a:buSzPts val="1600"/>
              <a:buChar char="•"/>
            </a:pPr>
            <a:r>
              <a:rPr lang="en"/>
              <a:t>Front End</a:t>
            </a:r>
            <a:endParaRPr/>
          </a:p>
          <a:p>
            <a:pPr indent="-317500" lvl="1" marL="914400" rtl="0" algn="l">
              <a:spcBef>
                <a:spcPts val="0"/>
              </a:spcBef>
              <a:spcAft>
                <a:spcPts val="0"/>
              </a:spcAft>
              <a:buSzPts val="1400"/>
              <a:buChar char="•"/>
            </a:pPr>
            <a:r>
              <a:rPr lang="en"/>
              <a:t>Play Scala Templates (Twirl)</a:t>
            </a:r>
            <a:endParaRPr/>
          </a:p>
          <a:p>
            <a:pPr indent="-317500" lvl="1" marL="914400" rtl="0" algn="l">
              <a:spcBef>
                <a:spcPts val="0"/>
              </a:spcBef>
              <a:spcAft>
                <a:spcPts val="0"/>
              </a:spcAft>
              <a:buSzPts val="1400"/>
              <a:buChar char="•"/>
            </a:pPr>
            <a:r>
              <a:rPr lang="en"/>
              <a:t>Javascript - JQuery/ Angular 1/ Angular 2</a:t>
            </a:r>
            <a:endParaRPr/>
          </a:p>
          <a:p>
            <a:pPr indent="-330200" lvl="0" marL="457200" rtl="0" algn="l">
              <a:spcBef>
                <a:spcPts val="0"/>
              </a:spcBef>
              <a:spcAft>
                <a:spcPts val="0"/>
              </a:spcAft>
              <a:buSzPts val="1600"/>
              <a:buChar char="•"/>
            </a:pPr>
            <a:r>
              <a:rPr lang="en"/>
              <a:t>Back End</a:t>
            </a:r>
            <a:endParaRPr/>
          </a:p>
          <a:p>
            <a:pPr indent="-317500" lvl="1" marL="914400" rtl="0" algn="l">
              <a:spcBef>
                <a:spcPts val="0"/>
              </a:spcBef>
              <a:spcAft>
                <a:spcPts val="0"/>
              </a:spcAft>
              <a:buSzPts val="1400"/>
              <a:buChar char="•"/>
            </a:pPr>
            <a:r>
              <a:rPr lang="en"/>
              <a:t>Oracle / MySql Relational Database (~ 12 GB of data for 85K Substances)</a:t>
            </a:r>
            <a:endParaRPr/>
          </a:p>
          <a:p>
            <a:pPr indent="-317500" lvl="1" marL="914400" rtl="0" algn="l">
              <a:spcBef>
                <a:spcPts val="0"/>
              </a:spcBef>
              <a:spcAft>
                <a:spcPts val="0"/>
              </a:spcAft>
              <a:buSzPts val="1400"/>
              <a:buChar char="•"/>
            </a:pPr>
            <a:r>
              <a:rPr lang="en"/>
              <a:t>Lucene Indexes (4.7 GB)</a:t>
            </a:r>
            <a:endParaRPr/>
          </a:p>
          <a:p>
            <a:pPr indent="0" lvl="0" marL="457200" rtl="0" algn="l">
              <a:spcBef>
                <a:spcPts val="8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81"/>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 sz="4400" u="none" cap="none" strike="noStrike">
                <a:solidFill>
                  <a:schemeClr val="dk1"/>
                </a:solidFill>
                <a:latin typeface="Calibri"/>
                <a:ea typeface="Calibri"/>
                <a:cs typeface="Calibri"/>
                <a:sym typeface="Calibri"/>
              </a:rPr>
              <a:t>Compound Standardization</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82"/>
          <p:cNvSpPr txBox="1"/>
          <p:nvPr>
            <p:ph type="title"/>
          </p:nvPr>
        </p:nvSpPr>
        <p:spPr>
          <a:xfrm>
            <a:off x="628649" y="237987"/>
            <a:ext cx="7886700" cy="636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0" i="0" lang="en" sz="3959" u="none" cap="none" strike="noStrike">
                <a:solidFill>
                  <a:schemeClr val="dk1"/>
                </a:solidFill>
                <a:latin typeface="Calibri"/>
                <a:ea typeface="Calibri"/>
                <a:cs typeface="Calibri"/>
                <a:sym typeface="Calibri"/>
              </a:rPr>
              <a:t>Structure Standardization algorithm</a:t>
            </a:r>
            <a:endParaRPr b="0" i="0" sz="3959" u="none" cap="none" strike="noStrike">
              <a:solidFill>
                <a:schemeClr val="dk1"/>
              </a:solidFill>
              <a:latin typeface="Calibri"/>
              <a:ea typeface="Calibri"/>
              <a:cs typeface="Calibri"/>
              <a:sym typeface="Calibri"/>
            </a:endParaRPr>
          </a:p>
        </p:txBody>
      </p:sp>
      <p:sp>
        <p:nvSpPr>
          <p:cNvPr id="804" name="Google Shape;804;p82"/>
          <p:cNvSpPr txBox="1"/>
          <p:nvPr>
            <p:ph idx="1" type="body"/>
          </p:nvPr>
        </p:nvSpPr>
        <p:spPr>
          <a:xfrm>
            <a:off x="457200" y="952472"/>
            <a:ext cx="8229600" cy="4014000"/>
          </a:xfrm>
          <a:prstGeom prst="rect">
            <a:avLst/>
          </a:prstGeom>
          <a:noFill/>
          <a:ln>
            <a:noFill/>
          </a:ln>
        </p:spPr>
        <p:txBody>
          <a:bodyPr anchorCtr="0" anchor="t" bIns="45700" lIns="91425" spcFirstLastPara="1" rIns="91425" wrap="square" tIns="45700">
            <a:noAutofit/>
          </a:bodyPr>
          <a:lstStyle/>
          <a:p>
            <a:pPr indent="-430530" lvl="0" marL="571500" marR="0" rtl="0" algn="l">
              <a:lnSpc>
                <a:spcPct val="80000"/>
              </a:lnSpc>
              <a:spcBef>
                <a:spcPts val="0"/>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Tidy up structure (e.g., fix valence, kekulize)</a:t>
            </a:r>
            <a:endParaRPr sz="1400"/>
          </a:p>
          <a:p>
            <a:pPr indent="-430530" lvl="0" marL="571500" marR="0" rtl="0" algn="l">
              <a:lnSpc>
                <a:spcPct val="8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Break structure into individual components</a:t>
            </a:r>
            <a:endParaRPr sz="1400"/>
          </a:p>
          <a:p>
            <a:pPr indent="-430530" lvl="0" marL="571500" marR="0" rtl="0" algn="l">
              <a:lnSpc>
                <a:spcPct val="8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For each component</a:t>
            </a:r>
            <a:endParaRPr sz="1400"/>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Apply “business” rules based on a combination of InChI &amp; FDA guidelines (e.g., neutralize)</a:t>
            </a:r>
            <a:endParaRPr sz="1400"/>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Generate a canonical tautomeric form based on a tautomer “force field”</a:t>
            </a:r>
            <a:endParaRPr sz="1400"/>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Check if component is a salt or solvent via a lookup table; if yes and salt removal flag is on, remove component.</a:t>
            </a:r>
            <a:endParaRPr b="0" i="0" sz="1400" u="none" cap="none" strike="noStrike">
              <a:solidFill>
                <a:schemeClr val="dk1"/>
              </a:solidFill>
              <a:latin typeface="Calibri"/>
              <a:ea typeface="Calibri"/>
              <a:cs typeface="Calibri"/>
              <a:sym typeface="Calibri"/>
            </a:endParaRPr>
          </a:p>
          <a:p>
            <a:pPr indent="-430530" lvl="0" marL="571500" marR="0" rtl="0" algn="l">
              <a:lnSpc>
                <a:spcPct val="8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Fuse components</a:t>
            </a:r>
            <a:endParaRPr sz="1400"/>
          </a:p>
          <a:p>
            <a:pPr indent="-430530" lvl="0" marL="571500" marR="0" rtl="0" algn="l">
              <a:lnSpc>
                <a:spcPct val="8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Postprocessing</a:t>
            </a:r>
            <a:endParaRPr b="0" i="0" sz="1400" u="none" cap="none" strike="noStrike">
              <a:solidFill>
                <a:schemeClr val="dk1"/>
              </a:solidFill>
              <a:latin typeface="Calibri"/>
              <a:ea typeface="Calibri"/>
              <a:cs typeface="Calibri"/>
              <a:sym typeface="Calibri"/>
            </a:endParaRPr>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(de-) protonation</a:t>
            </a:r>
            <a:endParaRPr b="0" i="0" sz="1400" u="none" cap="none" strike="noStrike">
              <a:solidFill>
                <a:schemeClr val="dk1"/>
              </a:solidFill>
              <a:latin typeface="Calibri"/>
              <a:ea typeface="Calibri"/>
              <a:cs typeface="Calibri"/>
              <a:sym typeface="Calibri"/>
            </a:endParaRPr>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mobile charges</a:t>
            </a:r>
            <a:endParaRPr sz="1400"/>
          </a:p>
          <a:p>
            <a:pPr indent="-452119" lvl="1" marL="971550" marR="0" rtl="0" algn="l">
              <a:lnSpc>
                <a:spcPct val="8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stereo perception</a:t>
            </a:r>
            <a:endParaRPr sz="1400"/>
          </a:p>
          <a:p>
            <a:pPr indent="-384810" lvl="2" marL="1371600" marR="0" rtl="0" algn="l">
              <a:lnSpc>
                <a:spcPct val="80000"/>
              </a:lnSpc>
              <a:spcBef>
                <a:spcPts val="408"/>
              </a:spcBef>
              <a:spcAft>
                <a:spcPts val="0"/>
              </a:spcAft>
              <a:buClr>
                <a:schemeClr val="dk1"/>
              </a:buClr>
              <a:buSzPts val="2040"/>
              <a:buFont typeface="Calibri"/>
              <a:buNone/>
            </a:pPr>
            <a:r>
              <a:t/>
            </a:r>
            <a:endParaRPr b="0" i="0" sz="1400" u="none" cap="none" strike="noStrike">
              <a:solidFill>
                <a:schemeClr val="dk1"/>
              </a:solidFill>
              <a:latin typeface="Calibri"/>
              <a:ea typeface="Calibri"/>
              <a:cs typeface="Calibri"/>
              <a:sym typeface="Calibri"/>
            </a:endParaRPr>
          </a:p>
          <a:p>
            <a:pPr indent="-363219" lvl="1" marL="971550" marR="0" rtl="0" algn="l">
              <a:lnSpc>
                <a:spcPct val="80000"/>
              </a:lnSpc>
              <a:spcBef>
                <a:spcPts val="476"/>
              </a:spcBef>
              <a:spcAft>
                <a:spcPts val="0"/>
              </a:spcAft>
              <a:buClr>
                <a:schemeClr val="dk1"/>
              </a:buClr>
              <a:buSzPts val="238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83"/>
          <p:cNvSpPr txBox="1"/>
          <p:nvPr>
            <p:ph type="title"/>
          </p:nvPr>
        </p:nvSpPr>
        <p:spPr>
          <a:xfrm>
            <a:off x="628649" y="237987"/>
            <a:ext cx="7886700" cy="636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 sz="4400" u="none" cap="none" strike="noStrike">
                <a:solidFill>
                  <a:schemeClr val="dk1"/>
                </a:solidFill>
                <a:latin typeface="Calibri"/>
                <a:ea typeface="Calibri"/>
                <a:cs typeface="Calibri"/>
                <a:sym typeface="Calibri"/>
              </a:rPr>
              <a:t>Hash key generation</a:t>
            </a:r>
            <a:endParaRPr b="0" i="0" sz="4400" u="none" cap="none" strike="noStrike">
              <a:solidFill>
                <a:schemeClr val="dk1"/>
              </a:solidFill>
              <a:latin typeface="Calibri"/>
              <a:ea typeface="Calibri"/>
              <a:cs typeface="Calibri"/>
              <a:sym typeface="Calibri"/>
            </a:endParaRPr>
          </a:p>
        </p:txBody>
      </p:sp>
      <p:sp>
        <p:nvSpPr>
          <p:cNvPr id="810" name="Google Shape;810;p83"/>
          <p:cNvSpPr txBox="1"/>
          <p:nvPr>
            <p:ph idx="1" type="body"/>
          </p:nvPr>
        </p:nvSpPr>
        <p:spPr>
          <a:xfrm>
            <a:off x="457200" y="1200150"/>
            <a:ext cx="8229600" cy="3723000"/>
          </a:xfrm>
          <a:prstGeom prst="rect">
            <a:avLst/>
          </a:prstGeom>
          <a:noFill/>
          <a:ln>
            <a:noFill/>
          </a:ln>
        </p:spPr>
        <p:txBody>
          <a:bodyPr anchorCtr="0" anchor="t" bIns="45700" lIns="91425" spcFirstLastPara="1" rIns="91425" wrap="square" tIns="45700">
            <a:noAutofit/>
          </a:bodyPr>
          <a:lstStyle/>
          <a:p>
            <a:pPr indent="-259080" lvl="0" marL="342900" marR="0" rtl="0" algn="l">
              <a:lnSpc>
                <a:spcPct val="80000"/>
              </a:lnSpc>
              <a:spcBef>
                <a:spcPts val="0"/>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Multiple resolution similar to InChI’s and CACTVS/NCI’s hash keys</a:t>
            </a:r>
            <a:endParaRPr sz="1400"/>
          </a:p>
          <a:p>
            <a:pPr indent="-259080" lvl="0" marL="342900" marR="0" rtl="0" algn="l">
              <a:lnSpc>
                <a:spcPct val="80000"/>
              </a:lnSpc>
              <a:spcBef>
                <a:spcPts val="544"/>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Four layers</a:t>
            </a:r>
            <a:endParaRPr sz="1400"/>
          </a:p>
          <a:p>
            <a:pPr indent="-452119" lvl="1" marL="971550" marR="0" rtl="0" algn="l">
              <a:lnSpc>
                <a:spcPct val="80000"/>
              </a:lnSpc>
              <a:spcBef>
                <a:spcPts val="476"/>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Topology (more coarse than InChI’s /c layer)</a:t>
            </a:r>
            <a:endParaRPr sz="1400"/>
          </a:p>
          <a:p>
            <a:pPr indent="-452119" lvl="1" marL="971550" marR="0" rtl="0" algn="l">
              <a:lnSpc>
                <a:spcPct val="80000"/>
              </a:lnSpc>
              <a:spcBef>
                <a:spcPts val="476"/>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Topology + atom labels (tautomer insensitive)</a:t>
            </a:r>
            <a:endParaRPr sz="1400"/>
          </a:p>
          <a:p>
            <a:pPr indent="-452119" lvl="1" marL="971550" marR="0" rtl="0" algn="l">
              <a:lnSpc>
                <a:spcPct val="80000"/>
              </a:lnSpc>
              <a:spcBef>
                <a:spcPts val="476"/>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Topology + atom labels + bond order</a:t>
            </a:r>
            <a:endParaRPr sz="1400"/>
          </a:p>
          <a:p>
            <a:pPr indent="-452119" lvl="1" marL="971550" marR="0" rtl="0" algn="l">
              <a:lnSpc>
                <a:spcPct val="80000"/>
              </a:lnSpc>
              <a:spcBef>
                <a:spcPts val="476"/>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Full structure</a:t>
            </a:r>
            <a:endParaRPr sz="1400"/>
          </a:p>
          <a:p>
            <a:pPr indent="-430530" lvl="0" marL="571500" marR="0" rtl="0" algn="l">
              <a:lnSpc>
                <a:spcPct val="80000"/>
              </a:lnSpc>
              <a:spcBef>
                <a:spcPts val="544"/>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Unlike InChI, hashes for the layers are not independent; they are chained together.</a:t>
            </a:r>
            <a:endParaRPr sz="1400"/>
          </a:p>
          <a:p>
            <a:pPr indent="-430530" lvl="0" marL="571500" marR="0" rtl="0" algn="l">
              <a:lnSpc>
                <a:spcPct val="80000"/>
              </a:lnSpc>
              <a:spcBef>
                <a:spcPts val="544"/>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Final hash is encoded as a string over the 32-character alphabet ({A-Z} </a:t>
            </a:r>
            <a:r>
              <a:rPr b="0" i="0" lang="en" sz="1400" u="none" cap="none" strike="noStrike">
                <a:solidFill>
                  <a:schemeClr val="dk1"/>
                </a:solidFill>
                <a:latin typeface="Arial"/>
                <a:ea typeface="Arial"/>
                <a:cs typeface="Arial"/>
                <a:sym typeface="Arial"/>
              </a:rPr>
              <a:t>∨</a:t>
            </a:r>
            <a:r>
              <a:rPr b="0" i="0" lang="en" sz="1400" u="none" cap="none" strike="noStrike">
                <a:solidFill>
                  <a:schemeClr val="dk1"/>
                </a:solidFill>
                <a:latin typeface="Calibri"/>
                <a:ea typeface="Calibri"/>
                <a:cs typeface="Calibri"/>
                <a:sym typeface="Calibri"/>
              </a:rPr>
              <a:t> {1-9}) \ {E,I,O}</a:t>
            </a:r>
            <a:endParaRPr sz="1400"/>
          </a:p>
          <a:p>
            <a:pPr indent="-430530" lvl="0" marL="571500" marR="0" rtl="0" algn="l">
              <a:lnSpc>
                <a:spcPct val="80000"/>
              </a:lnSpc>
              <a:spcBef>
                <a:spcPts val="544"/>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Lexicographically meaningful </a:t>
            </a:r>
            <a:endParaRPr sz="1400"/>
          </a:p>
          <a:p>
            <a:pPr indent="-341630" lvl="0" marL="571500" marR="0" rtl="0" algn="l">
              <a:lnSpc>
                <a:spcPct val="80000"/>
              </a:lnSpc>
              <a:spcBef>
                <a:spcPts val="544"/>
              </a:spcBef>
              <a:spcAft>
                <a:spcPts val="0"/>
              </a:spcAft>
              <a:buClr>
                <a:schemeClr val="dk1"/>
              </a:buClr>
              <a:buSzPts val="2720"/>
              <a:buFont typeface="Arial"/>
              <a:buNone/>
            </a:pPr>
            <a:r>
              <a:t/>
            </a:r>
            <a:endParaRPr b="0" i="0" sz="1400" u="none" cap="none" strike="noStrike">
              <a:solidFill>
                <a:schemeClr val="dk1"/>
              </a:solidFill>
              <a:latin typeface="Calibri"/>
              <a:ea typeface="Calibri"/>
              <a:cs typeface="Calibri"/>
              <a:sym typeface="Calibri"/>
            </a:endParaRPr>
          </a:p>
          <a:p>
            <a:pPr indent="-341630" lvl="0" marL="571500" marR="0" rtl="0" algn="l">
              <a:lnSpc>
                <a:spcPct val="80000"/>
              </a:lnSpc>
              <a:spcBef>
                <a:spcPts val="544"/>
              </a:spcBef>
              <a:spcAft>
                <a:spcPts val="0"/>
              </a:spcAft>
              <a:buClr>
                <a:schemeClr val="dk1"/>
              </a:buClr>
              <a:buSzPts val="2720"/>
              <a:buFont typeface="Arial"/>
              <a:buNone/>
            </a:pPr>
            <a:r>
              <a:t/>
            </a:r>
            <a:endParaRPr b="0" i="0" sz="1400" u="none" cap="none" strike="noStrike">
              <a:solidFill>
                <a:schemeClr val="dk1"/>
              </a:solidFill>
              <a:latin typeface="Calibri"/>
              <a:ea typeface="Calibri"/>
              <a:cs typeface="Calibri"/>
              <a:sym typeface="Calibri"/>
            </a:endParaRPr>
          </a:p>
          <a:p>
            <a:pPr indent="-363219" lvl="1" marL="971550" marR="0" rtl="0" algn="l">
              <a:lnSpc>
                <a:spcPct val="80000"/>
              </a:lnSpc>
              <a:spcBef>
                <a:spcPts val="476"/>
              </a:spcBef>
              <a:spcAft>
                <a:spcPts val="0"/>
              </a:spcAft>
              <a:buClr>
                <a:schemeClr val="dk1"/>
              </a:buClr>
              <a:buSzPts val="2380"/>
              <a:buFont typeface="Calibri"/>
              <a:buNone/>
            </a:pPr>
            <a:r>
              <a:t/>
            </a:r>
            <a:endParaRPr b="0" i="0" sz="1400" u="none" cap="none" strike="noStrike">
              <a:solidFill>
                <a:schemeClr val="dk1"/>
              </a:solidFill>
              <a:latin typeface="Calibri"/>
              <a:ea typeface="Calibri"/>
              <a:cs typeface="Calibri"/>
              <a:sym typeface="Calibri"/>
            </a:endParaRPr>
          </a:p>
          <a:p>
            <a:pPr indent="-170180" lvl="0" marL="342900" marR="0" rtl="0" algn="l">
              <a:lnSpc>
                <a:spcPct val="80000"/>
              </a:lnSpc>
              <a:spcBef>
                <a:spcPts val="544"/>
              </a:spcBef>
              <a:spcAft>
                <a:spcPts val="0"/>
              </a:spcAft>
              <a:buClr>
                <a:schemeClr val="dk1"/>
              </a:buClr>
              <a:buSzPts val="272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628649" y="237987"/>
            <a:ext cx="7886700" cy="636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0" i="0" lang="en" sz="3959" u="none" cap="none" strike="noStrike">
                <a:solidFill>
                  <a:schemeClr val="dk1"/>
                </a:solidFill>
                <a:latin typeface="Calibri"/>
                <a:ea typeface="Calibri"/>
                <a:cs typeface="Calibri"/>
                <a:sym typeface="Calibri"/>
              </a:rPr>
              <a:t>Grouping compound bioassay results</a:t>
            </a:r>
            <a:endParaRPr b="0" i="0" sz="3959" u="none" cap="none" strike="noStrike">
              <a:solidFill>
                <a:schemeClr val="dk1"/>
              </a:solidFill>
              <a:latin typeface="Calibri"/>
              <a:ea typeface="Calibri"/>
              <a:cs typeface="Calibri"/>
              <a:sym typeface="Calibri"/>
            </a:endParaRPr>
          </a:p>
        </p:txBody>
      </p:sp>
      <p:sp>
        <p:nvSpPr>
          <p:cNvPr id="816" name="Google Shape;816;p84"/>
          <p:cNvSpPr txBox="1"/>
          <p:nvPr>
            <p:ph idx="1" type="body"/>
          </p:nvPr>
        </p:nvSpPr>
        <p:spPr>
          <a:xfrm>
            <a:off x="457200" y="952472"/>
            <a:ext cx="8229600" cy="4014000"/>
          </a:xfrm>
          <a:prstGeom prst="rect">
            <a:avLst/>
          </a:prstGeom>
          <a:noFill/>
          <a:ln>
            <a:noFill/>
          </a:ln>
        </p:spPr>
        <p:txBody>
          <a:bodyPr anchorCtr="0" anchor="t" bIns="45700" lIns="91425" spcFirstLastPara="1" rIns="91425" wrap="square" tIns="45700">
            <a:noAutofit/>
          </a:bodyPr>
          <a:lstStyle/>
          <a:p>
            <a:pPr indent="-425450" lvl="2" marL="1371600" marR="0" rtl="0" algn="l">
              <a:spcBef>
                <a:spcPts val="0"/>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Compounds are grouped by parent (sumatriptan, sumatriptan succinate)</a:t>
            </a:r>
            <a:endParaRPr sz="1400"/>
          </a:p>
          <a:p>
            <a:pPr indent="-450850" lvl="3" marL="1828800" marR="0" rtl="0" algn="l">
              <a:spcBef>
                <a:spcPts val="480"/>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Compounds with more than one parent are left alone (mixtures)</a:t>
            </a:r>
            <a:endParaRPr sz="1400"/>
          </a:p>
          <a:p>
            <a:pPr indent="-450850" lvl="3" marL="1828800" marR="0" rtl="0" algn="l">
              <a:spcBef>
                <a:spcPts val="480"/>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Link back to compound/sample structure preserved </a:t>
            </a:r>
            <a:endParaRPr sz="1400"/>
          </a:p>
          <a:p>
            <a:pPr indent="-311150" lvl="1" marL="971550" marR="0" rtl="0" algn="l">
              <a:spcBef>
                <a:spcPts val="640"/>
              </a:spcBef>
              <a:spcAft>
                <a:spcPts val="0"/>
              </a:spcAft>
              <a:buClr>
                <a:schemeClr val="dk1"/>
              </a:buClr>
              <a:buSzPts val="320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85"/>
          <p:cNvSpPr txBox="1"/>
          <p:nvPr>
            <p:ph type="title"/>
          </p:nvPr>
        </p:nvSpPr>
        <p:spPr>
          <a:xfrm>
            <a:off x="628649" y="237987"/>
            <a:ext cx="7886700" cy="636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 sz="4400" u="none" cap="none" strike="noStrike">
                <a:solidFill>
                  <a:schemeClr val="dk1"/>
                </a:solidFill>
                <a:latin typeface="Calibri"/>
                <a:ea typeface="Calibri"/>
                <a:cs typeface="Calibri"/>
                <a:sym typeface="Calibri"/>
              </a:rPr>
              <a:t>Name Standardization approach</a:t>
            </a:r>
            <a:endParaRPr b="0" i="0" sz="4400" u="none" cap="none" strike="noStrike">
              <a:solidFill>
                <a:schemeClr val="dk1"/>
              </a:solidFill>
              <a:latin typeface="Calibri"/>
              <a:ea typeface="Calibri"/>
              <a:cs typeface="Calibri"/>
              <a:sym typeface="Calibri"/>
            </a:endParaRPr>
          </a:p>
        </p:txBody>
      </p:sp>
      <p:sp>
        <p:nvSpPr>
          <p:cNvPr id="822" name="Google Shape;822;p85"/>
          <p:cNvSpPr txBox="1"/>
          <p:nvPr>
            <p:ph idx="1" type="body"/>
          </p:nvPr>
        </p:nvSpPr>
        <p:spPr>
          <a:xfrm>
            <a:off x="457200" y="952472"/>
            <a:ext cx="8229600" cy="4014000"/>
          </a:xfrm>
          <a:prstGeom prst="rect">
            <a:avLst/>
          </a:prstGeom>
          <a:noFill/>
          <a:ln>
            <a:noFill/>
          </a:ln>
        </p:spPr>
        <p:txBody>
          <a:bodyPr anchorCtr="0" anchor="t" bIns="45700" lIns="91425" spcFirstLastPara="1" rIns="91425" wrap="square" tIns="45700">
            <a:noAutofit/>
          </a:bodyPr>
          <a:lstStyle/>
          <a:p>
            <a:pPr indent="-430530" lvl="0" marL="571500" marR="0" rtl="0" algn="l">
              <a:lnSpc>
                <a:spcPct val="90000"/>
              </a:lnSpc>
              <a:spcBef>
                <a:spcPts val="0"/>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Tidy up name (e.g., CAPS, greek, hyphens/spaces)</a:t>
            </a:r>
            <a:endParaRPr sz="1400"/>
          </a:p>
          <a:p>
            <a:pPr indent="-430530" lvl="0" marL="571500" marR="0" rtl="0" algn="l">
              <a:lnSpc>
                <a:spcPct val="9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Allow only one compound per name</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Rank by depositor (~lowest CID)</a:t>
            </a:r>
            <a:endParaRPr sz="1400"/>
          </a:p>
          <a:p>
            <a:pPr indent="-430530" lvl="0" marL="571500" marR="0" rtl="0" algn="l">
              <a:lnSpc>
                <a:spcPct val="9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Choosing Preferred Name; from lowest unsalted CID</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Nonproprietary names preferred</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CAS / IUPAC allowed if have to</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Internal codes recognized and used only as last report</a:t>
            </a:r>
            <a:endParaRPr sz="1400"/>
          </a:p>
          <a:p>
            <a:pPr indent="-430530" lvl="0" marL="571500" marR="0" rtl="0" algn="l">
              <a:lnSpc>
                <a:spcPct val="90000"/>
              </a:lnSpc>
              <a:spcBef>
                <a:spcPts val="544"/>
              </a:spcBef>
              <a:spcAft>
                <a:spcPts val="0"/>
              </a:spcAft>
              <a:buClr>
                <a:schemeClr val="dk1"/>
              </a:buClr>
              <a:buSzPts val="1400"/>
              <a:buFont typeface="Calibri"/>
              <a:buAutoNum type="arabicPeriod"/>
            </a:pPr>
            <a:r>
              <a:rPr b="0" i="0" lang="en" sz="1400" u="none" cap="none" strike="noStrike">
                <a:solidFill>
                  <a:schemeClr val="dk1"/>
                </a:solidFill>
                <a:latin typeface="Calibri"/>
                <a:ea typeface="Calibri"/>
                <a:cs typeface="Calibri"/>
                <a:sym typeface="Calibri"/>
              </a:rPr>
              <a:t>Name-Structure conflicts</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Assume name is ‘correct’ -&gt; map </a:t>
            </a:r>
            <a:r>
              <a:rPr b="0" i="1" lang="en" sz="1400" u="none" cap="none" strike="noStrike">
                <a:solidFill>
                  <a:schemeClr val="dk1"/>
                </a:solidFill>
                <a:latin typeface="Calibri"/>
                <a:ea typeface="Calibri"/>
                <a:cs typeface="Calibri"/>
                <a:sym typeface="Calibri"/>
              </a:rPr>
              <a:t>sample</a:t>
            </a:r>
            <a:r>
              <a:rPr b="0" i="0" lang="en" sz="1400" u="none" cap="none" strike="noStrike">
                <a:solidFill>
                  <a:schemeClr val="dk1"/>
                </a:solidFill>
                <a:latin typeface="Calibri"/>
                <a:ea typeface="Calibri"/>
                <a:cs typeface="Calibri"/>
                <a:sym typeface="Calibri"/>
              </a:rPr>
              <a:t> to current standard structure</a:t>
            </a:r>
            <a:endParaRPr sz="1400"/>
          </a:p>
          <a:p>
            <a:pPr indent="-452119" lvl="1" marL="971550" marR="0" rtl="0" algn="l">
              <a:lnSpc>
                <a:spcPct val="90000"/>
              </a:lnSpc>
              <a:spcBef>
                <a:spcPts val="476"/>
              </a:spcBef>
              <a:spcAft>
                <a:spcPts val="0"/>
              </a:spcAft>
              <a:buClr>
                <a:schemeClr val="dk1"/>
              </a:buClr>
              <a:buSzPts val="1400"/>
              <a:buFont typeface="Calibri"/>
              <a:buAutoNum type="alphaLcParenR"/>
            </a:pPr>
            <a:r>
              <a:rPr b="0" i="0" lang="en" sz="1400" u="none" cap="none" strike="noStrike">
                <a:solidFill>
                  <a:schemeClr val="dk1"/>
                </a:solidFill>
                <a:latin typeface="Calibri"/>
                <a:ea typeface="Calibri"/>
                <a:cs typeface="Calibri"/>
                <a:sym typeface="Calibri"/>
              </a:rPr>
              <a:t>Send list of conflicts back to depositor for clarification</a:t>
            </a:r>
            <a:endParaRPr sz="1400"/>
          </a:p>
          <a:p>
            <a:pPr indent="-363219" lvl="1" marL="971550" marR="0" rtl="0" algn="l">
              <a:lnSpc>
                <a:spcPct val="90000"/>
              </a:lnSpc>
              <a:spcBef>
                <a:spcPts val="476"/>
              </a:spcBef>
              <a:spcAft>
                <a:spcPts val="0"/>
              </a:spcAft>
              <a:buClr>
                <a:schemeClr val="dk1"/>
              </a:buClr>
              <a:buSzPts val="2380"/>
              <a:buFont typeface="Calibri"/>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86"/>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828" name="Google Shape;828;p86"/>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Beginning of “stuff” presentation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2684550" y="2285400"/>
            <a:ext cx="37749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 Brief History of Stuff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ginas.ncats.nih.gov</a:t>
            </a:r>
            <a:endParaRPr/>
          </a:p>
        </p:txBody>
      </p:sp>
      <p:sp>
        <p:nvSpPr>
          <p:cNvPr id="96" name="Google Shape;96;p16"/>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Regulatory perspective</a:t>
            </a:r>
            <a:endParaRPr/>
          </a:p>
          <a:p>
            <a:pPr indent="-355600" lvl="0" marL="457200" rtl="0" algn="l">
              <a:spcBef>
                <a:spcPts val="800"/>
              </a:spcBef>
              <a:spcAft>
                <a:spcPts val="0"/>
              </a:spcAft>
              <a:buSzPts val="2000"/>
              <a:buChar char="•"/>
            </a:pPr>
            <a:r>
              <a:rPr lang="en"/>
              <a:t>Focus on structure</a:t>
            </a:r>
            <a:endParaRPr/>
          </a:p>
          <a:p>
            <a:pPr indent="-355600" lvl="0" marL="457200" rtl="0" algn="l">
              <a:spcBef>
                <a:spcPts val="0"/>
              </a:spcBef>
              <a:spcAft>
                <a:spcPts val="0"/>
              </a:spcAft>
              <a:buSzPts val="2000"/>
              <a:buChar char="•"/>
            </a:pPr>
            <a:r>
              <a:rPr lang="en"/>
              <a:t>Names</a:t>
            </a:r>
            <a:endParaRPr/>
          </a:p>
          <a:p>
            <a:pPr indent="-355600" lvl="0" marL="457200" rtl="0" algn="l">
              <a:spcBef>
                <a:spcPts val="0"/>
              </a:spcBef>
              <a:spcAft>
                <a:spcPts val="0"/>
              </a:spcAft>
              <a:buSzPts val="2000"/>
              <a:buChar char="•"/>
            </a:pPr>
            <a:r>
              <a:rPr lang="en"/>
              <a:t>Classifications</a:t>
            </a:r>
            <a:endParaRPr/>
          </a:p>
        </p:txBody>
      </p:sp>
      <p:pic>
        <p:nvPicPr>
          <p:cNvPr id="97" name="Google Shape;97;p16"/>
          <p:cNvPicPr preferRelativeResize="0"/>
          <p:nvPr/>
        </p:nvPicPr>
        <p:blipFill>
          <a:blip r:embed="rId3">
            <a:alphaModFix/>
          </a:blip>
          <a:stretch>
            <a:fillRect/>
          </a:stretch>
        </p:blipFill>
        <p:spPr>
          <a:xfrm>
            <a:off x="4382833" y="0"/>
            <a:ext cx="3121636" cy="514350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37" name="Shape 837"/>
        <p:cNvGrpSpPr/>
        <p:nvPr/>
      </p:nvGrpSpPr>
      <p:grpSpPr>
        <a:xfrm>
          <a:off x="0" y="0"/>
          <a:ext cx="0" cy="0"/>
          <a:chOff x="0" y="0"/>
          <a:chExt cx="0" cy="0"/>
        </a:xfrm>
      </p:grpSpPr>
      <p:sp>
        <p:nvSpPr>
          <p:cNvPr id="838" name="Google Shape;838;p88"/>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13.8 Billion Years ago</a:t>
            </a:r>
            <a:endParaRPr>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42" name="Shape 842"/>
        <p:cNvGrpSpPr/>
        <p:nvPr/>
      </p:nvGrpSpPr>
      <p:grpSpPr>
        <a:xfrm>
          <a:off x="0" y="0"/>
          <a:ext cx="0" cy="0"/>
          <a:chOff x="0" y="0"/>
          <a:chExt cx="0" cy="0"/>
        </a:xfrm>
      </p:grpSpPr>
      <p:sp>
        <p:nvSpPr>
          <p:cNvPr id="843" name="Google Shape;843;p89"/>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13.8 Billion Years ago</a:t>
            </a:r>
            <a:endParaRPr>
              <a:solidFill>
                <a:srgbClr val="FFFFFF"/>
              </a:solidFill>
            </a:endParaRPr>
          </a:p>
          <a:p>
            <a:pPr indent="0" lvl="0" marL="0" rtl="0" algn="ctr">
              <a:spcBef>
                <a:spcPts val="0"/>
              </a:spcBef>
              <a:spcAft>
                <a:spcPts val="0"/>
              </a:spcAft>
              <a:buNone/>
            </a:pPr>
            <a:r>
              <a:rPr lang="en">
                <a:solidFill>
                  <a:srgbClr val="FFFFFF"/>
                </a:solidFill>
              </a:rPr>
              <a:t>(no stuff)</a:t>
            </a:r>
            <a:endParaRPr>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47" name="Shape 847"/>
        <p:cNvGrpSpPr/>
        <p:nvPr/>
      </p:nvGrpSpPr>
      <p:grpSpPr>
        <a:xfrm>
          <a:off x="0" y="0"/>
          <a:ext cx="0" cy="0"/>
          <a:chOff x="0" y="0"/>
          <a:chExt cx="0" cy="0"/>
        </a:xfrm>
      </p:grpSpPr>
      <p:sp>
        <p:nvSpPr>
          <p:cNvPr id="848" name="Google Shape;848;p90"/>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13.7 Billion Years ago</a:t>
            </a:r>
            <a:endParaRPr>
              <a:solidFill>
                <a:srgbClr val="FFFFFF"/>
              </a:solidFill>
            </a:endParaRPr>
          </a:p>
          <a:p>
            <a:pPr indent="0" lvl="0" marL="0" rtl="0" algn="ctr">
              <a:spcBef>
                <a:spcPts val="0"/>
              </a:spcBef>
              <a:spcAft>
                <a:spcPts val="0"/>
              </a:spcAft>
              <a:buNone/>
            </a:pPr>
            <a:r>
              <a:rPr lang="en">
                <a:solidFill>
                  <a:srgbClr val="FFFFFF"/>
                </a:solidFill>
              </a:rPr>
              <a:t>(lots of stuff, but it’s all the same)</a:t>
            </a:r>
            <a:endParaRPr>
              <a:solidFill>
                <a:srgbClr val="FFFFFF"/>
              </a:solidFill>
            </a:endParaRPr>
          </a:p>
        </p:txBody>
      </p:sp>
      <p:pic>
        <p:nvPicPr>
          <p:cNvPr id="849" name="Google Shape;849;p90"/>
          <p:cNvPicPr preferRelativeResize="0"/>
          <p:nvPr/>
        </p:nvPicPr>
        <p:blipFill>
          <a:blip r:embed="rId3">
            <a:alphaModFix/>
          </a:blip>
          <a:stretch>
            <a:fillRect/>
          </a:stretch>
        </p:blipFill>
        <p:spPr>
          <a:xfrm>
            <a:off x="2495400" y="1562288"/>
            <a:ext cx="570475" cy="570475"/>
          </a:xfrm>
          <a:prstGeom prst="rect">
            <a:avLst/>
          </a:prstGeom>
          <a:noFill/>
          <a:ln>
            <a:noFill/>
          </a:ln>
        </p:spPr>
      </p:pic>
      <p:pic>
        <p:nvPicPr>
          <p:cNvPr id="850" name="Google Shape;850;p90"/>
          <p:cNvPicPr preferRelativeResize="0"/>
          <p:nvPr/>
        </p:nvPicPr>
        <p:blipFill>
          <a:blip r:embed="rId3">
            <a:alphaModFix/>
          </a:blip>
          <a:stretch>
            <a:fillRect/>
          </a:stretch>
        </p:blipFill>
        <p:spPr>
          <a:xfrm>
            <a:off x="6121150" y="1562288"/>
            <a:ext cx="570475" cy="570475"/>
          </a:xfrm>
          <a:prstGeom prst="rect">
            <a:avLst/>
          </a:prstGeom>
          <a:noFill/>
          <a:ln>
            <a:noFill/>
          </a:ln>
        </p:spPr>
      </p:pic>
      <p:pic>
        <p:nvPicPr>
          <p:cNvPr id="851" name="Google Shape;851;p90"/>
          <p:cNvPicPr preferRelativeResize="0"/>
          <p:nvPr/>
        </p:nvPicPr>
        <p:blipFill>
          <a:blip r:embed="rId3">
            <a:alphaModFix/>
          </a:blip>
          <a:stretch>
            <a:fillRect/>
          </a:stretch>
        </p:blipFill>
        <p:spPr>
          <a:xfrm>
            <a:off x="4167375" y="440813"/>
            <a:ext cx="570475" cy="570475"/>
          </a:xfrm>
          <a:prstGeom prst="rect">
            <a:avLst/>
          </a:prstGeom>
          <a:noFill/>
          <a:ln>
            <a:noFill/>
          </a:ln>
        </p:spPr>
      </p:pic>
      <p:pic>
        <p:nvPicPr>
          <p:cNvPr id="852" name="Google Shape;852;p90"/>
          <p:cNvPicPr preferRelativeResize="0"/>
          <p:nvPr/>
        </p:nvPicPr>
        <p:blipFill>
          <a:blip r:embed="rId3">
            <a:alphaModFix/>
          </a:blip>
          <a:stretch>
            <a:fillRect/>
          </a:stretch>
        </p:blipFill>
        <p:spPr>
          <a:xfrm>
            <a:off x="4785350" y="2544163"/>
            <a:ext cx="570475" cy="570475"/>
          </a:xfrm>
          <a:prstGeom prst="rect">
            <a:avLst/>
          </a:prstGeom>
          <a:noFill/>
          <a:ln>
            <a:noFill/>
          </a:ln>
        </p:spPr>
      </p:pic>
      <p:pic>
        <p:nvPicPr>
          <p:cNvPr id="853" name="Google Shape;853;p90"/>
          <p:cNvPicPr preferRelativeResize="0"/>
          <p:nvPr/>
        </p:nvPicPr>
        <p:blipFill>
          <a:blip r:embed="rId3">
            <a:alphaModFix/>
          </a:blip>
          <a:stretch>
            <a:fillRect/>
          </a:stretch>
        </p:blipFill>
        <p:spPr>
          <a:xfrm>
            <a:off x="4167375" y="1639788"/>
            <a:ext cx="570475" cy="570475"/>
          </a:xfrm>
          <a:prstGeom prst="rect">
            <a:avLst/>
          </a:prstGeom>
          <a:noFill/>
          <a:ln>
            <a:noFill/>
          </a:ln>
        </p:spPr>
      </p:pic>
      <p:pic>
        <p:nvPicPr>
          <p:cNvPr id="854" name="Google Shape;854;p90"/>
          <p:cNvPicPr preferRelativeResize="0"/>
          <p:nvPr/>
        </p:nvPicPr>
        <p:blipFill>
          <a:blip r:embed="rId3">
            <a:alphaModFix/>
          </a:blip>
          <a:stretch>
            <a:fillRect/>
          </a:stretch>
        </p:blipFill>
        <p:spPr>
          <a:xfrm>
            <a:off x="2614475" y="2713650"/>
            <a:ext cx="570475" cy="570475"/>
          </a:xfrm>
          <a:prstGeom prst="rect">
            <a:avLst/>
          </a:prstGeom>
          <a:noFill/>
          <a:ln>
            <a:noFill/>
          </a:ln>
        </p:spPr>
      </p:pic>
      <p:pic>
        <p:nvPicPr>
          <p:cNvPr id="855" name="Google Shape;855;p90"/>
          <p:cNvPicPr preferRelativeResize="0"/>
          <p:nvPr/>
        </p:nvPicPr>
        <p:blipFill>
          <a:blip r:embed="rId3">
            <a:alphaModFix/>
          </a:blip>
          <a:stretch>
            <a:fillRect/>
          </a:stretch>
        </p:blipFill>
        <p:spPr>
          <a:xfrm>
            <a:off x="1377525" y="776963"/>
            <a:ext cx="570475" cy="570475"/>
          </a:xfrm>
          <a:prstGeom prst="rect">
            <a:avLst/>
          </a:prstGeom>
          <a:noFill/>
          <a:ln>
            <a:noFill/>
          </a:ln>
        </p:spPr>
      </p:pic>
      <p:pic>
        <p:nvPicPr>
          <p:cNvPr id="856" name="Google Shape;856;p90"/>
          <p:cNvPicPr preferRelativeResize="0"/>
          <p:nvPr/>
        </p:nvPicPr>
        <p:blipFill>
          <a:blip r:embed="rId3">
            <a:alphaModFix/>
          </a:blip>
          <a:stretch>
            <a:fillRect/>
          </a:stretch>
        </p:blipFill>
        <p:spPr>
          <a:xfrm>
            <a:off x="1803375" y="2606913"/>
            <a:ext cx="570475" cy="570475"/>
          </a:xfrm>
          <a:prstGeom prst="rect">
            <a:avLst/>
          </a:prstGeom>
          <a:noFill/>
          <a:ln>
            <a:noFill/>
          </a:ln>
        </p:spPr>
      </p:pic>
      <p:pic>
        <p:nvPicPr>
          <p:cNvPr id="857" name="Google Shape;857;p90"/>
          <p:cNvPicPr preferRelativeResize="0"/>
          <p:nvPr/>
        </p:nvPicPr>
        <p:blipFill>
          <a:blip r:embed="rId3">
            <a:alphaModFix/>
          </a:blip>
          <a:stretch>
            <a:fillRect/>
          </a:stretch>
        </p:blipFill>
        <p:spPr>
          <a:xfrm>
            <a:off x="3714600" y="2781488"/>
            <a:ext cx="570475" cy="570475"/>
          </a:xfrm>
          <a:prstGeom prst="rect">
            <a:avLst/>
          </a:prstGeom>
          <a:noFill/>
          <a:ln>
            <a:noFill/>
          </a:ln>
        </p:spPr>
      </p:pic>
      <p:pic>
        <p:nvPicPr>
          <p:cNvPr id="858" name="Google Shape;858;p90"/>
          <p:cNvPicPr preferRelativeResize="0"/>
          <p:nvPr/>
        </p:nvPicPr>
        <p:blipFill>
          <a:blip r:embed="rId3">
            <a:alphaModFix/>
          </a:blip>
          <a:stretch>
            <a:fillRect/>
          </a:stretch>
        </p:blipFill>
        <p:spPr>
          <a:xfrm>
            <a:off x="5101150" y="1529788"/>
            <a:ext cx="570475" cy="570475"/>
          </a:xfrm>
          <a:prstGeom prst="rect">
            <a:avLst/>
          </a:prstGeom>
          <a:noFill/>
          <a:ln>
            <a:noFill/>
          </a:ln>
        </p:spPr>
      </p:pic>
      <p:pic>
        <p:nvPicPr>
          <p:cNvPr id="859" name="Google Shape;859;p90"/>
          <p:cNvPicPr preferRelativeResize="0"/>
          <p:nvPr/>
        </p:nvPicPr>
        <p:blipFill>
          <a:blip r:embed="rId3">
            <a:alphaModFix/>
          </a:blip>
          <a:stretch>
            <a:fillRect/>
          </a:stretch>
        </p:blipFill>
        <p:spPr>
          <a:xfrm>
            <a:off x="3110425" y="776963"/>
            <a:ext cx="570475" cy="570475"/>
          </a:xfrm>
          <a:prstGeom prst="rect">
            <a:avLst/>
          </a:prstGeom>
          <a:noFill/>
          <a:ln>
            <a:noFill/>
          </a:ln>
        </p:spPr>
      </p:pic>
      <p:pic>
        <p:nvPicPr>
          <p:cNvPr id="860" name="Google Shape;860;p90"/>
          <p:cNvPicPr preferRelativeResize="0"/>
          <p:nvPr/>
        </p:nvPicPr>
        <p:blipFill>
          <a:blip r:embed="rId3">
            <a:alphaModFix/>
          </a:blip>
          <a:stretch>
            <a:fillRect/>
          </a:stretch>
        </p:blipFill>
        <p:spPr>
          <a:xfrm>
            <a:off x="5701550" y="408288"/>
            <a:ext cx="570475" cy="570475"/>
          </a:xfrm>
          <a:prstGeom prst="rect">
            <a:avLst/>
          </a:prstGeom>
          <a:noFill/>
          <a:ln>
            <a:noFill/>
          </a:ln>
        </p:spPr>
      </p:pic>
      <p:pic>
        <p:nvPicPr>
          <p:cNvPr id="861" name="Google Shape;861;p90"/>
          <p:cNvPicPr preferRelativeResize="0"/>
          <p:nvPr/>
        </p:nvPicPr>
        <p:blipFill>
          <a:blip r:embed="rId3">
            <a:alphaModFix/>
          </a:blip>
          <a:stretch>
            <a:fillRect/>
          </a:stretch>
        </p:blipFill>
        <p:spPr>
          <a:xfrm>
            <a:off x="6075650" y="2781488"/>
            <a:ext cx="570475" cy="570475"/>
          </a:xfrm>
          <a:prstGeom prst="rect">
            <a:avLst/>
          </a:prstGeom>
          <a:noFill/>
          <a:ln>
            <a:noFill/>
          </a:ln>
        </p:spPr>
      </p:pic>
      <p:pic>
        <p:nvPicPr>
          <p:cNvPr id="862" name="Google Shape;862;p90"/>
          <p:cNvPicPr preferRelativeResize="0"/>
          <p:nvPr/>
        </p:nvPicPr>
        <p:blipFill>
          <a:blip r:embed="rId3">
            <a:alphaModFix/>
          </a:blip>
          <a:stretch>
            <a:fillRect/>
          </a:stretch>
        </p:blipFill>
        <p:spPr>
          <a:xfrm>
            <a:off x="6957225" y="646563"/>
            <a:ext cx="570475" cy="570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66" name="Shape 866"/>
        <p:cNvGrpSpPr/>
        <p:nvPr/>
      </p:nvGrpSpPr>
      <p:grpSpPr>
        <a:xfrm>
          <a:off x="0" y="0"/>
          <a:ext cx="0" cy="0"/>
          <a:chOff x="0" y="0"/>
          <a:chExt cx="0" cy="0"/>
        </a:xfrm>
      </p:grpSpPr>
      <p:sp>
        <p:nvSpPr>
          <p:cNvPr id="867" name="Google Shape;867;p9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868" name="Google Shape;868;p91"/>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~10 Billion Years ago</a:t>
            </a:r>
            <a:endParaRPr>
              <a:solidFill>
                <a:srgbClr val="FFFFFF"/>
              </a:solidFill>
            </a:endParaRPr>
          </a:p>
          <a:p>
            <a:pPr indent="0" lvl="0" marL="0" rtl="0" algn="ctr">
              <a:spcBef>
                <a:spcPts val="0"/>
              </a:spcBef>
              <a:spcAft>
                <a:spcPts val="0"/>
              </a:spcAft>
              <a:buNone/>
            </a:pPr>
            <a:r>
              <a:rPr lang="en">
                <a:solidFill>
                  <a:srgbClr val="FFFFFF"/>
                </a:solidFill>
              </a:rPr>
              <a:t>(small amounts of </a:t>
            </a:r>
            <a:r>
              <a:rPr i="1" lang="en">
                <a:solidFill>
                  <a:srgbClr val="FFFFFF"/>
                </a:solidFill>
              </a:rPr>
              <a:t>very</a:t>
            </a:r>
            <a:r>
              <a:rPr lang="en">
                <a:solidFill>
                  <a:srgbClr val="FFFFFF"/>
                </a:solidFill>
              </a:rPr>
              <a:t> simple stuff)</a:t>
            </a:r>
            <a:endParaRPr>
              <a:solidFill>
                <a:srgbClr val="FFFFFF"/>
              </a:solidFill>
            </a:endParaRPr>
          </a:p>
        </p:txBody>
      </p:sp>
      <p:pic>
        <p:nvPicPr>
          <p:cNvPr id="869" name="Google Shape;869;p91"/>
          <p:cNvPicPr preferRelativeResize="0"/>
          <p:nvPr/>
        </p:nvPicPr>
        <p:blipFill>
          <a:blip r:embed="rId3">
            <a:alphaModFix/>
          </a:blip>
          <a:stretch>
            <a:fillRect/>
          </a:stretch>
        </p:blipFill>
        <p:spPr>
          <a:xfrm>
            <a:off x="85900" y="1694825"/>
            <a:ext cx="3078708" cy="2542500"/>
          </a:xfrm>
          <a:prstGeom prst="rect">
            <a:avLst/>
          </a:prstGeom>
          <a:noFill/>
          <a:ln>
            <a:noFill/>
          </a:ln>
        </p:spPr>
      </p:pic>
      <p:pic>
        <p:nvPicPr>
          <p:cNvPr id="870" name="Google Shape;870;p91"/>
          <p:cNvPicPr preferRelativeResize="0"/>
          <p:nvPr/>
        </p:nvPicPr>
        <p:blipFill>
          <a:blip r:embed="rId4">
            <a:alphaModFix/>
          </a:blip>
          <a:stretch>
            <a:fillRect/>
          </a:stretch>
        </p:blipFill>
        <p:spPr>
          <a:xfrm>
            <a:off x="3753008" y="785850"/>
            <a:ext cx="4520002" cy="25425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74" name="Shape 874"/>
        <p:cNvGrpSpPr/>
        <p:nvPr/>
      </p:nvGrpSpPr>
      <p:grpSpPr>
        <a:xfrm>
          <a:off x="0" y="0"/>
          <a:ext cx="0" cy="0"/>
          <a:chOff x="0" y="0"/>
          <a:chExt cx="0" cy="0"/>
        </a:xfrm>
      </p:grpSpPr>
      <p:pic>
        <p:nvPicPr>
          <p:cNvPr id="875" name="Google Shape;875;p92"/>
          <p:cNvPicPr preferRelativeResize="0"/>
          <p:nvPr/>
        </p:nvPicPr>
        <p:blipFill>
          <a:blip r:embed="rId3">
            <a:alphaModFix/>
          </a:blip>
          <a:stretch>
            <a:fillRect/>
          </a:stretch>
        </p:blipFill>
        <p:spPr>
          <a:xfrm>
            <a:off x="248713" y="266025"/>
            <a:ext cx="3818430" cy="3820976"/>
          </a:xfrm>
          <a:prstGeom prst="rect">
            <a:avLst/>
          </a:prstGeom>
          <a:noFill/>
          <a:ln>
            <a:noFill/>
          </a:ln>
        </p:spPr>
      </p:pic>
      <p:sp>
        <p:nvSpPr>
          <p:cNvPr id="876" name="Google Shape;876;p92"/>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~4 Billion Years ago</a:t>
            </a:r>
            <a:endParaRPr>
              <a:solidFill>
                <a:srgbClr val="FFFFFF"/>
              </a:solidFill>
            </a:endParaRPr>
          </a:p>
          <a:p>
            <a:pPr indent="0" lvl="0" marL="0" rtl="0" algn="ctr">
              <a:spcBef>
                <a:spcPts val="0"/>
              </a:spcBef>
              <a:spcAft>
                <a:spcPts val="0"/>
              </a:spcAft>
              <a:buNone/>
            </a:pPr>
            <a:r>
              <a:rPr lang="en">
                <a:solidFill>
                  <a:srgbClr val="FFFFFF"/>
                </a:solidFill>
              </a:rPr>
              <a:t>(small amounts of simple stuff for </a:t>
            </a:r>
            <a:r>
              <a:rPr i="1" lang="en">
                <a:solidFill>
                  <a:srgbClr val="00FF00"/>
                </a:solidFill>
              </a:rPr>
              <a:t>life</a:t>
            </a:r>
            <a:r>
              <a:rPr lang="en">
                <a:solidFill>
                  <a:srgbClr val="FFFFFF"/>
                </a:solidFill>
              </a:rPr>
              <a:t>)</a:t>
            </a:r>
            <a:endParaRPr>
              <a:solidFill>
                <a:srgbClr val="FFFFFF"/>
              </a:solidFill>
            </a:endParaRPr>
          </a:p>
        </p:txBody>
      </p:sp>
      <p:pic>
        <p:nvPicPr>
          <p:cNvPr id="877" name="Google Shape;877;p92"/>
          <p:cNvPicPr preferRelativeResize="0"/>
          <p:nvPr/>
        </p:nvPicPr>
        <p:blipFill>
          <a:blip r:embed="rId4">
            <a:alphaModFix/>
          </a:blip>
          <a:stretch>
            <a:fillRect/>
          </a:stretch>
        </p:blipFill>
        <p:spPr>
          <a:xfrm>
            <a:off x="4367322" y="445025"/>
            <a:ext cx="1421275" cy="1172550"/>
          </a:xfrm>
          <a:prstGeom prst="rect">
            <a:avLst/>
          </a:prstGeom>
          <a:noFill/>
          <a:ln>
            <a:noFill/>
          </a:ln>
        </p:spPr>
      </p:pic>
      <p:pic>
        <p:nvPicPr>
          <p:cNvPr id="878" name="Google Shape;878;p92"/>
          <p:cNvPicPr preferRelativeResize="0"/>
          <p:nvPr/>
        </p:nvPicPr>
        <p:blipFill>
          <a:blip r:embed="rId5">
            <a:alphaModFix/>
          </a:blip>
          <a:stretch>
            <a:fillRect/>
          </a:stretch>
        </p:blipFill>
        <p:spPr>
          <a:xfrm>
            <a:off x="4743799" y="1975625"/>
            <a:ext cx="1194925" cy="1357274"/>
          </a:xfrm>
          <a:prstGeom prst="rect">
            <a:avLst/>
          </a:prstGeom>
          <a:noFill/>
          <a:ln>
            <a:noFill/>
          </a:ln>
        </p:spPr>
      </p:pic>
      <p:pic>
        <p:nvPicPr>
          <p:cNvPr id="879" name="Google Shape;879;p92"/>
          <p:cNvPicPr preferRelativeResize="0"/>
          <p:nvPr/>
        </p:nvPicPr>
        <p:blipFill>
          <a:blip r:embed="rId6">
            <a:alphaModFix/>
          </a:blip>
          <a:stretch>
            <a:fillRect/>
          </a:stretch>
        </p:blipFill>
        <p:spPr>
          <a:xfrm>
            <a:off x="6290675" y="918875"/>
            <a:ext cx="2263602" cy="1357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83" name="Shape 883"/>
        <p:cNvGrpSpPr/>
        <p:nvPr/>
      </p:nvGrpSpPr>
      <p:grpSpPr>
        <a:xfrm>
          <a:off x="0" y="0"/>
          <a:ext cx="0" cy="0"/>
          <a:chOff x="0" y="0"/>
          <a:chExt cx="0" cy="0"/>
        </a:xfrm>
      </p:grpSpPr>
      <p:sp>
        <p:nvSpPr>
          <p:cNvPr id="884" name="Google Shape;884;p93"/>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 Billion Years ago</a:t>
            </a:r>
            <a:endParaRPr>
              <a:solidFill>
                <a:srgbClr val="FFFFFF"/>
              </a:solidFill>
            </a:endParaRPr>
          </a:p>
          <a:p>
            <a:pPr indent="0" lvl="0" marL="0" rtl="0" algn="ctr">
              <a:spcBef>
                <a:spcPts val="0"/>
              </a:spcBef>
              <a:spcAft>
                <a:spcPts val="0"/>
              </a:spcAft>
              <a:buNone/>
            </a:pPr>
            <a:r>
              <a:rPr lang="en">
                <a:solidFill>
                  <a:srgbClr val="FFFFFF"/>
                </a:solidFill>
              </a:rPr>
              <a:t>(lots of new complicated stuff)</a:t>
            </a:r>
            <a:endParaRPr>
              <a:solidFill>
                <a:srgbClr val="FFFFFF"/>
              </a:solidFill>
            </a:endParaRPr>
          </a:p>
        </p:txBody>
      </p:sp>
      <p:pic>
        <p:nvPicPr>
          <p:cNvPr id="885" name="Google Shape;885;p93"/>
          <p:cNvPicPr preferRelativeResize="0"/>
          <p:nvPr/>
        </p:nvPicPr>
        <p:blipFill>
          <a:blip r:embed="rId3">
            <a:alphaModFix/>
          </a:blip>
          <a:stretch>
            <a:fillRect/>
          </a:stretch>
        </p:blipFill>
        <p:spPr>
          <a:xfrm>
            <a:off x="462775" y="344550"/>
            <a:ext cx="3520474" cy="1980275"/>
          </a:xfrm>
          <a:prstGeom prst="rect">
            <a:avLst/>
          </a:prstGeom>
          <a:noFill/>
          <a:ln>
            <a:noFill/>
          </a:ln>
        </p:spPr>
      </p:pic>
      <p:pic>
        <p:nvPicPr>
          <p:cNvPr id="886" name="Google Shape;886;p93"/>
          <p:cNvPicPr preferRelativeResize="0"/>
          <p:nvPr/>
        </p:nvPicPr>
        <p:blipFill>
          <a:blip r:embed="rId4">
            <a:alphaModFix/>
          </a:blip>
          <a:stretch>
            <a:fillRect/>
          </a:stretch>
        </p:blipFill>
        <p:spPr>
          <a:xfrm>
            <a:off x="793450" y="2406788"/>
            <a:ext cx="2859125" cy="1376275"/>
          </a:xfrm>
          <a:prstGeom prst="rect">
            <a:avLst/>
          </a:prstGeom>
          <a:noFill/>
          <a:ln>
            <a:noFill/>
          </a:ln>
        </p:spPr>
      </p:pic>
      <p:pic>
        <p:nvPicPr>
          <p:cNvPr id="887" name="Google Shape;887;p93"/>
          <p:cNvPicPr preferRelativeResize="0"/>
          <p:nvPr/>
        </p:nvPicPr>
        <p:blipFill>
          <a:blip r:embed="rId5">
            <a:alphaModFix/>
          </a:blip>
          <a:stretch>
            <a:fillRect/>
          </a:stretch>
        </p:blipFill>
        <p:spPr>
          <a:xfrm>
            <a:off x="4593825" y="181950"/>
            <a:ext cx="2522824" cy="1679874"/>
          </a:xfrm>
          <a:prstGeom prst="rect">
            <a:avLst/>
          </a:prstGeom>
          <a:noFill/>
          <a:ln>
            <a:noFill/>
          </a:ln>
        </p:spPr>
      </p:pic>
      <p:pic>
        <p:nvPicPr>
          <p:cNvPr id="888" name="Google Shape;888;p93"/>
          <p:cNvPicPr preferRelativeResize="0"/>
          <p:nvPr/>
        </p:nvPicPr>
        <p:blipFill>
          <a:blip r:embed="rId6">
            <a:alphaModFix/>
          </a:blip>
          <a:stretch>
            <a:fillRect/>
          </a:stretch>
        </p:blipFill>
        <p:spPr>
          <a:xfrm>
            <a:off x="5687600" y="2014799"/>
            <a:ext cx="1922051" cy="176828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92" name="Shape 892"/>
        <p:cNvGrpSpPr/>
        <p:nvPr/>
      </p:nvGrpSpPr>
      <p:grpSpPr>
        <a:xfrm>
          <a:off x="0" y="0"/>
          <a:ext cx="0" cy="0"/>
          <a:chOff x="0" y="0"/>
          <a:chExt cx="0" cy="0"/>
        </a:xfrm>
      </p:grpSpPr>
      <p:pic>
        <p:nvPicPr>
          <p:cNvPr id="893" name="Google Shape;893;p94"/>
          <p:cNvPicPr preferRelativeResize="0"/>
          <p:nvPr/>
        </p:nvPicPr>
        <p:blipFill>
          <a:blip r:embed="rId3">
            <a:alphaModFix/>
          </a:blip>
          <a:stretch>
            <a:fillRect/>
          </a:stretch>
        </p:blipFill>
        <p:spPr>
          <a:xfrm>
            <a:off x="255875" y="1194400"/>
            <a:ext cx="4045375" cy="2345450"/>
          </a:xfrm>
          <a:prstGeom prst="rect">
            <a:avLst/>
          </a:prstGeom>
          <a:noFill/>
          <a:ln>
            <a:noFill/>
          </a:ln>
        </p:spPr>
      </p:pic>
      <p:sp>
        <p:nvSpPr>
          <p:cNvPr id="894" name="Google Shape;894;p94"/>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~100 years ago</a:t>
            </a:r>
            <a:endParaRPr>
              <a:solidFill>
                <a:srgbClr val="FFFFFF"/>
              </a:solidFill>
            </a:endParaRPr>
          </a:p>
          <a:p>
            <a:pPr indent="0" lvl="0" marL="0" rtl="0" algn="ctr">
              <a:spcBef>
                <a:spcPts val="0"/>
              </a:spcBef>
              <a:spcAft>
                <a:spcPts val="0"/>
              </a:spcAft>
              <a:buNone/>
            </a:pPr>
            <a:r>
              <a:rPr lang="en">
                <a:solidFill>
                  <a:srgbClr val="FFFFFF"/>
                </a:solidFill>
              </a:rPr>
              <a:t>(we start making lots of new simple stuff)</a:t>
            </a:r>
            <a:endParaRPr>
              <a:solidFill>
                <a:srgbClr val="FFFFFF"/>
              </a:solidFill>
            </a:endParaRPr>
          </a:p>
        </p:txBody>
      </p:sp>
      <p:grpSp>
        <p:nvGrpSpPr>
          <p:cNvPr id="895" name="Google Shape;895;p94"/>
          <p:cNvGrpSpPr/>
          <p:nvPr/>
        </p:nvGrpSpPr>
        <p:grpSpPr>
          <a:xfrm>
            <a:off x="4641054" y="347303"/>
            <a:ext cx="1167580" cy="1019824"/>
            <a:chOff x="4434050" y="133025"/>
            <a:chExt cx="2963400" cy="2512500"/>
          </a:xfrm>
        </p:grpSpPr>
        <p:sp>
          <p:nvSpPr>
            <p:cNvPr id="896" name="Google Shape;896;p94"/>
            <p:cNvSpPr/>
            <p:nvPr/>
          </p:nvSpPr>
          <p:spPr>
            <a:xfrm>
              <a:off x="4434050" y="133025"/>
              <a:ext cx="2963400" cy="251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94"/>
            <p:cNvPicPr preferRelativeResize="0"/>
            <p:nvPr/>
          </p:nvPicPr>
          <p:blipFill>
            <a:blip r:embed="rId4">
              <a:alphaModFix/>
            </a:blip>
            <a:stretch>
              <a:fillRect/>
            </a:stretch>
          </p:blipFill>
          <p:spPr>
            <a:xfrm>
              <a:off x="4453650" y="152400"/>
              <a:ext cx="2857500" cy="2371725"/>
            </a:xfrm>
            <a:prstGeom prst="rect">
              <a:avLst/>
            </a:prstGeom>
            <a:noFill/>
            <a:ln>
              <a:noFill/>
            </a:ln>
          </p:spPr>
        </p:pic>
      </p:grpSp>
      <p:grpSp>
        <p:nvGrpSpPr>
          <p:cNvPr id="898" name="Google Shape;898;p94"/>
          <p:cNvGrpSpPr/>
          <p:nvPr/>
        </p:nvGrpSpPr>
        <p:grpSpPr>
          <a:xfrm>
            <a:off x="4818350" y="1995375"/>
            <a:ext cx="1640700" cy="1241400"/>
            <a:chOff x="5187850" y="2165300"/>
            <a:chExt cx="1640700" cy="1241400"/>
          </a:xfrm>
        </p:grpSpPr>
        <p:sp>
          <p:nvSpPr>
            <p:cNvPr id="899" name="Google Shape;899;p94"/>
            <p:cNvSpPr/>
            <p:nvPr/>
          </p:nvSpPr>
          <p:spPr>
            <a:xfrm>
              <a:off x="5187850" y="2165300"/>
              <a:ext cx="1640700" cy="12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94"/>
            <p:cNvPicPr preferRelativeResize="0"/>
            <p:nvPr/>
          </p:nvPicPr>
          <p:blipFill>
            <a:blip r:embed="rId5">
              <a:alphaModFix/>
            </a:blip>
            <a:stretch>
              <a:fillRect/>
            </a:stretch>
          </p:blipFill>
          <p:spPr>
            <a:xfrm>
              <a:off x="5374499" y="2324921"/>
              <a:ext cx="1380675" cy="919299"/>
            </a:xfrm>
            <a:prstGeom prst="rect">
              <a:avLst/>
            </a:prstGeom>
            <a:noFill/>
            <a:ln>
              <a:noFill/>
            </a:ln>
          </p:spPr>
        </p:pic>
      </p:grpSp>
      <p:pic>
        <p:nvPicPr>
          <p:cNvPr id="901" name="Google Shape;901;p94"/>
          <p:cNvPicPr preferRelativeResize="0"/>
          <p:nvPr/>
        </p:nvPicPr>
        <p:blipFill>
          <a:blip r:embed="rId6">
            <a:alphaModFix/>
          </a:blip>
          <a:stretch>
            <a:fillRect/>
          </a:stretch>
        </p:blipFill>
        <p:spPr>
          <a:xfrm>
            <a:off x="6743550" y="813098"/>
            <a:ext cx="1840330" cy="1019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05" name="Shape 905"/>
        <p:cNvGrpSpPr/>
        <p:nvPr/>
      </p:nvGrpSpPr>
      <p:grpSpPr>
        <a:xfrm>
          <a:off x="0" y="0"/>
          <a:ext cx="0" cy="0"/>
          <a:chOff x="0" y="0"/>
          <a:chExt cx="0" cy="0"/>
        </a:xfrm>
      </p:grpSpPr>
      <p:sp>
        <p:nvSpPr>
          <p:cNvPr id="906" name="Google Shape;906;p95"/>
          <p:cNvSpPr txBox="1"/>
          <p:nvPr/>
        </p:nvSpPr>
        <p:spPr>
          <a:xfrm>
            <a:off x="2660450" y="3865025"/>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~25 years ago</a:t>
            </a:r>
            <a:endParaRPr>
              <a:solidFill>
                <a:srgbClr val="FFFFFF"/>
              </a:solidFill>
            </a:endParaRPr>
          </a:p>
          <a:p>
            <a:pPr indent="0" lvl="0" marL="0" rtl="0" algn="ctr">
              <a:spcBef>
                <a:spcPts val="0"/>
              </a:spcBef>
              <a:spcAft>
                <a:spcPts val="0"/>
              </a:spcAft>
              <a:buNone/>
            </a:pPr>
            <a:r>
              <a:rPr lang="en">
                <a:solidFill>
                  <a:srgbClr val="FFFFFF"/>
                </a:solidFill>
              </a:rPr>
              <a:t>(we start making lots of new </a:t>
            </a:r>
            <a:r>
              <a:rPr i="1" lang="en">
                <a:solidFill>
                  <a:srgbClr val="FFFFFF"/>
                </a:solidFill>
              </a:rPr>
              <a:t>complicated</a:t>
            </a:r>
            <a:r>
              <a:rPr lang="en">
                <a:solidFill>
                  <a:srgbClr val="FFFFFF"/>
                </a:solidFill>
              </a:rPr>
              <a:t> stuff)</a:t>
            </a:r>
            <a:endParaRPr>
              <a:solidFill>
                <a:srgbClr val="FFFFFF"/>
              </a:solidFill>
            </a:endParaRPr>
          </a:p>
        </p:txBody>
      </p:sp>
      <p:pic>
        <p:nvPicPr>
          <p:cNvPr id="907" name="Google Shape;907;p95"/>
          <p:cNvPicPr preferRelativeResize="0"/>
          <p:nvPr/>
        </p:nvPicPr>
        <p:blipFill>
          <a:blip r:embed="rId3">
            <a:alphaModFix/>
          </a:blip>
          <a:stretch>
            <a:fillRect/>
          </a:stretch>
        </p:blipFill>
        <p:spPr>
          <a:xfrm>
            <a:off x="396275" y="218925"/>
            <a:ext cx="2862749" cy="2964149"/>
          </a:xfrm>
          <a:prstGeom prst="rect">
            <a:avLst/>
          </a:prstGeom>
          <a:noFill/>
          <a:ln>
            <a:noFill/>
          </a:ln>
        </p:spPr>
      </p:pic>
      <p:grpSp>
        <p:nvGrpSpPr>
          <p:cNvPr id="908" name="Google Shape;908;p95"/>
          <p:cNvGrpSpPr/>
          <p:nvPr/>
        </p:nvGrpSpPr>
        <p:grpSpPr>
          <a:xfrm>
            <a:off x="6407199" y="218925"/>
            <a:ext cx="2357401" cy="3687600"/>
            <a:chOff x="3768949" y="177350"/>
            <a:chExt cx="2357401" cy="3687600"/>
          </a:xfrm>
        </p:grpSpPr>
        <p:sp>
          <p:nvSpPr>
            <p:cNvPr id="909" name="Google Shape;909;p95"/>
            <p:cNvSpPr/>
            <p:nvPr/>
          </p:nvSpPr>
          <p:spPr>
            <a:xfrm>
              <a:off x="3768950" y="177350"/>
              <a:ext cx="2357400" cy="36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0" name="Google Shape;910;p95"/>
            <p:cNvPicPr preferRelativeResize="0"/>
            <p:nvPr/>
          </p:nvPicPr>
          <p:blipFill>
            <a:blip r:embed="rId4">
              <a:alphaModFix/>
            </a:blip>
            <a:stretch>
              <a:fillRect/>
            </a:stretch>
          </p:blipFill>
          <p:spPr>
            <a:xfrm>
              <a:off x="3768949" y="177350"/>
              <a:ext cx="2300998" cy="3560225"/>
            </a:xfrm>
            <a:prstGeom prst="rect">
              <a:avLst/>
            </a:prstGeom>
            <a:noFill/>
            <a:ln>
              <a:noFill/>
            </a:ln>
          </p:spPr>
        </p:pic>
      </p:grpSp>
      <p:pic>
        <p:nvPicPr>
          <p:cNvPr id="911" name="Google Shape;911;p95"/>
          <p:cNvPicPr preferRelativeResize="0"/>
          <p:nvPr/>
        </p:nvPicPr>
        <p:blipFill>
          <a:blip r:embed="rId5">
            <a:alphaModFix/>
          </a:blip>
          <a:stretch>
            <a:fillRect/>
          </a:stretch>
        </p:blipFill>
        <p:spPr>
          <a:xfrm>
            <a:off x="3373347" y="1129535"/>
            <a:ext cx="2520500" cy="1142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5" name="Shape 915"/>
        <p:cNvGrpSpPr/>
        <p:nvPr/>
      </p:nvGrpSpPr>
      <p:grpSpPr>
        <a:xfrm>
          <a:off x="0" y="0"/>
          <a:ext cx="0" cy="0"/>
          <a:chOff x="0" y="0"/>
          <a:chExt cx="0" cy="0"/>
        </a:xfrm>
      </p:grpSpPr>
      <p:sp>
        <p:nvSpPr>
          <p:cNvPr id="916" name="Google Shape;916;p96"/>
          <p:cNvSpPr txBox="1"/>
          <p:nvPr/>
        </p:nvSpPr>
        <p:spPr>
          <a:xfrm>
            <a:off x="2443650" y="2323500"/>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Today</a:t>
            </a:r>
            <a:endParaRPr>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20" name="Shape 920"/>
        <p:cNvGrpSpPr/>
        <p:nvPr/>
      </p:nvGrpSpPr>
      <p:grpSpPr>
        <a:xfrm>
          <a:off x="0" y="0"/>
          <a:ext cx="0" cy="0"/>
          <a:chOff x="0" y="0"/>
          <a:chExt cx="0" cy="0"/>
        </a:xfrm>
      </p:grpSpPr>
      <p:sp>
        <p:nvSpPr>
          <p:cNvPr id="921" name="Google Shape;921;p97"/>
          <p:cNvSpPr txBox="1"/>
          <p:nvPr/>
        </p:nvSpPr>
        <p:spPr>
          <a:xfrm>
            <a:off x="2443650" y="2323500"/>
            <a:ext cx="42567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Today</a:t>
            </a:r>
            <a:endParaRPr>
              <a:solidFill>
                <a:srgbClr val="FFFFFF"/>
              </a:solidFill>
            </a:endParaRPr>
          </a:p>
          <a:p>
            <a:pPr indent="0" lvl="0" marL="0" rtl="0" algn="ctr">
              <a:spcBef>
                <a:spcPts val="0"/>
              </a:spcBef>
              <a:spcAft>
                <a:spcPts val="0"/>
              </a:spcAft>
              <a:buClr>
                <a:schemeClr val="dk1"/>
              </a:buClr>
              <a:buSzPts val="1100"/>
              <a:buFont typeface="Arial"/>
              <a:buNone/>
            </a:pPr>
            <a:r>
              <a:rPr lang="en">
                <a:solidFill>
                  <a:srgbClr val="FFFFFF"/>
                </a:solidFill>
              </a:rPr>
              <a:t>(we’ve got to get our stuff together)</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628649" y="317316"/>
            <a:ext cx="7886700" cy="849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drugs.ncats.io</a:t>
            </a:r>
            <a:endParaRPr/>
          </a:p>
        </p:txBody>
      </p:sp>
      <p:sp>
        <p:nvSpPr>
          <p:cNvPr id="103" name="Google Shape;103;p17"/>
          <p:cNvSpPr txBox="1"/>
          <p:nvPr>
            <p:ph idx="1" type="body"/>
          </p:nvPr>
        </p:nvSpPr>
        <p:spPr>
          <a:xfrm>
            <a:off x="628649" y="1244237"/>
            <a:ext cx="7886700" cy="32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Focus on</a:t>
            </a:r>
            <a:endParaRPr/>
          </a:p>
          <a:p>
            <a:pPr indent="-355600" lvl="0" marL="457200" rtl="0" algn="l">
              <a:spcBef>
                <a:spcPts val="800"/>
              </a:spcBef>
              <a:spcAft>
                <a:spcPts val="0"/>
              </a:spcAft>
              <a:buSzPts val="2000"/>
              <a:buChar char="•"/>
            </a:pPr>
            <a:r>
              <a:rPr lang="en"/>
              <a:t>Targets</a:t>
            </a:r>
            <a:endParaRPr/>
          </a:p>
          <a:p>
            <a:pPr indent="-355600" lvl="0" marL="457200" rtl="0" algn="l">
              <a:spcBef>
                <a:spcPts val="0"/>
              </a:spcBef>
              <a:spcAft>
                <a:spcPts val="0"/>
              </a:spcAft>
              <a:buSzPts val="2000"/>
              <a:buChar char="•"/>
            </a:pPr>
            <a:r>
              <a:rPr lang="en"/>
              <a:t>Conditions</a:t>
            </a:r>
            <a:endParaRPr/>
          </a:p>
          <a:p>
            <a:pPr indent="-355600" lvl="0" marL="457200" rtl="0" algn="l">
              <a:spcBef>
                <a:spcPts val="0"/>
              </a:spcBef>
              <a:spcAft>
                <a:spcPts val="0"/>
              </a:spcAft>
              <a:buSzPts val="2000"/>
              <a:buChar char="•"/>
            </a:pPr>
            <a:r>
              <a:rPr lang="en"/>
              <a:t>Publications</a:t>
            </a:r>
            <a:endParaRPr/>
          </a:p>
          <a:p>
            <a:pPr indent="-355600" lvl="0" marL="457200" rtl="0" algn="l">
              <a:spcBef>
                <a:spcPts val="0"/>
              </a:spcBef>
              <a:spcAft>
                <a:spcPts val="0"/>
              </a:spcAft>
              <a:buSzPts val="2000"/>
              <a:buChar char="•"/>
            </a:pPr>
            <a:r>
              <a:rPr lang="en"/>
              <a:t>Research Uses</a:t>
            </a:r>
            <a:endParaRPr/>
          </a:p>
          <a:p>
            <a:pPr indent="0" lvl="0" marL="0" rtl="0" algn="l">
              <a:spcBef>
                <a:spcPts val="800"/>
              </a:spcBef>
              <a:spcAft>
                <a:spcPts val="0"/>
              </a:spcAft>
              <a:buNone/>
            </a:pPr>
            <a:r>
              <a:t/>
            </a:r>
            <a:endParaRPr/>
          </a:p>
        </p:txBody>
      </p:sp>
      <p:pic>
        <p:nvPicPr>
          <p:cNvPr id="104" name="Google Shape;104;p17"/>
          <p:cNvPicPr preferRelativeResize="0"/>
          <p:nvPr/>
        </p:nvPicPr>
        <p:blipFill rotWithShape="1">
          <a:blip r:embed="rId3">
            <a:alphaModFix/>
          </a:blip>
          <a:srcRect b="645" l="0" r="12518" t="0"/>
          <a:stretch/>
        </p:blipFill>
        <p:spPr>
          <a:xfrm>
            <a:off x="3851001" y="33250"/>
            <a:ext cx="3712100" cy="511025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98"/>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How would you make a catalog all the stuff?</a:t>
            </a:r>
            <a:endParaRPr/>
          </a:p>
        </p:txBody>
      </p:sp>
      <p:sp>
        <p:nvSpPr>
          <p:cNvPr id="927" name="Google Shape;927;p98"/>
          <p:cNvSpPr txBox="1"/>
          <p:nvPr>
            <p:ph idx="4294967295" type="body"/>
          </p:nvPr>
        </p:nvSpPr>
        <p:spPr>
          <a:xfrm>
            <a:off x="311700" y="1189800"/>
            <a:ext cx="5712900" cy="17220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Researchers and Regulators need to know</a:t>
            </a:r>
            <a:endParaRPr/>
          </a:p>
          <a:p>
            <a:pPr indent="-317500" lvl="1" marL="914400" rtl="0" algn="l">
              <a:spcBef>
                <a:spcPts val="0"/>
              </a:spcBef>
              <a:spcAft>
                <a:spcPts val="0"/>
              </a:spcAft>
              <a:buSzPts val="1400"/>
              <a:buChar char="•"/>
            </a:pPr>
            <a:r>
              <a:rPr lang="en"/>
              <a:t>What stuff exists</a:t>
            </a:r>
            <a:endParaRPr/>
          </a:p>
          <a:p>
            <a:pPr indent="-317500" lvl="1" marL="914400" rtl="0" algn="l">
              <a:spcBef>
                <a:spcPts val="0"/>
              </a:spcBef>
              <a:spcAft>
                <a:spcPts val="0"/>
              </a:spcAft>
              <a:buSzPts val="1400"/>
              <a:buChar char="•"/>
            </a:pPr>
            <a:r>
              <a:rPr lang="en"/>
              <a:t>What it is</a:t>
            </a:r>
            <a:endParaRPr/>
          </a:p>
          <a:p>
            <a:pPr indent="-317500" lvl="1" marL="914400" rtl="0" algn="l">
              <a:spcBef>
                <a:spcPts val="0"/>
              </a:spcBef>
              <a:spcAft>
                <a:spcPts val="0"/>
              </a:spcAft>
              <a:buSzPts val="1400"/>
              <a:buChar char="•"/>
            </a:pPr>
            <a:r>
              <a:rPr lang="en"/>
              <a:t>Where it’s used</a:t>
            </a:r>
            <a:endParaRPr/>
          </a:p>
          <a:p>
            <a:pPr indent="-317500" lvl="1" marL="914400" rtl="0" algn="l">
              <a:spcBef>
                <a:spcPts val="0"/>
              </a:spcBef>
              <a:spcAft>
                <a:spcPts val="0"/>
              </a:spcAft>
              <a:buSzPts val="1400"/>
              <a:buChar char="•"/>
            </a:pPr>
            <a:r>
              <a:rPr lang="en"/>
              <a:t>What it does</a:t>
            </a:r>
            <a:endParaRPr/>
          </a:p>
          <a:p>
            <a:pPr indent="-317500" lvl="1" marL="914400" rtl="0" algn="l">
              <a:spcBef>
                <a:spcPts val="0"/>
              </a:spcBef>
              <a:spcAft>
                <a:spcPts val="0"/>
              </a:spcAft>
              <a:buSzPts val="1400"/>
              <a:buChar char="•"/>
            </a:pPr>
            <a:r>
              <a:rPr b="1" lang="en"/>
              <a:t>Whether it does anything else</a:t>
            </a:r>
            <a:endParaRPr b="1"/>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99"/>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How do you deal with it all?</a:t>
            </a:r>
            <a:endParaRPr/>
          </a:p>
        </p:txBody>
      </p:sp>
      <p:sp>
        <p:nvSpPr>
          <p:cNvPr id="933" name="Google Shape;933;p99"/>
          <p:cNvSpPr txBox="1"/>
          <p:nvPr>
            <p:ph idx="4294967295" type="body"/>
          </p:nvPr>
        </p:nvSpPr>
        <p:spPr>
          <a:xfrm>
            <a:off x="311700" y="1152475"/>
            <a:ext cx="4343400" cy="3416400"/>
          </a:xfrm>
          <a:prstGeom prst="rect">
            <a:avLst/>
          </a:prstGeom>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chemeClr val="dk2"/>
              </a:buClr>
              <a:buSzPts val="1800"/>
              <a:buFont typeface="Arial"/>
              <a:buAutoNum type="arabicPeriod"/>
            </a:pPr>
            <a:r>
              <a:rPr lang="en"/>
              <a:t>“Adam” Approach:</a:t>
            </a:r>
            <a:endParaRPr/>
          </a:p>
          <a:p>
            <a:pPr indent="-317500" lvl="1" marL="914400" marR="0" rtl="0" algn="l">
              <a:lnSpc>
                <a:spcPct val="115000"/>
              </a:lnSpc>
              <a:spcBef>
                <a:spcPts val="0"/>
              </a:spcBef>
              <a:spcAft>
                <a:spcPts val="0"/>
              </a:spcAft>
              <a:buSzPts val="1400"/>
              <a:buChar char="●"/>
            </a:pPr>
            <a:r>
              <a:rPr lang="en"/>
              <a:t>Find everything and name it</a:t>
            </a:r>
            <a:endParaRPr/>
          </a:p>
          <a:p>
            <a:pPr indent="-304800" lvl="2" marL="1371600" marR="0" rtl="0" algn="l">
              <a:lnSpc>
                <a:spcPct val="115000"/>
              </a:lnSpc>
              <a:spcBef>
                <a:spcPts val="0"/>
              </a:spcBef>
              <a:spcAft>
                <a:spcPts val="0"/>
              </a:spcAft>
              <a:buSzPts val="1200"/>
              <a:buChar char="•"/>
            </a:pPr>
            <a:r>
              <a:rPr lang="en"/>
              <a:t>Bestiaries</a:t>
            </a:r>
            <a:endParaRPr/>
          </a:p>
          <a:p>
            <a:pPr indent="-304800" lvl="2" marL="1371600" marR="0" rtl="0" algn="l">
              <a:lnSpc>
                <a:spcPct val="115000"/>
              </a:lnSpc>
              <a:spcBef>
                <a:spcPts val="0"/>
              </a:spcBef>
              <a:spcAft>
                <a:spcPts val="0"/>
              </a:spcAft>
              <a:buSzPts val="1200"/>
              <a:buChar char="•"/>
            </a:pPr>
            <a:r>
              <a:rPr lang="en"/>
              <a:t>Early Pharmacopoeias</a:t>
            </a:r>
            <a:endParaRPr/>
          </a:p>
          <a:p>
            <a:pPr indent="0" lvl="0" marL="0" rtl="0" algn="l">
              <a:spcBef>
                <a:spcPts val="1600"/>
              </a:spcBef>
              <a:spcAft>
                <a:spcPts val="0"/>
              </a:spcAft>
              <a:buNone/>
            </a:pPr>
            <a:r>
              <a:t/>
            </a:r>
            <a:endParaRPr/>
          </a:p>
        </p:txBody>
      </p:sp>
      <p:pic>
        <p:nvPicPr>
          <p:cNvPr id="934" name="Google Shape;934;p99"/>
          <p:cNvPicPr preferRelativeResize="0"/>
          <p:nvPr/>
        </p:nvPicPr>
        <p:blipFill rotWithShape="1">
          <a:blip r:embed="rId3">
            <a:alphaModFix/>
          </a:blip>
          <a:srcRect b="80603" l="0" r="0" t="0"/>
          <a:stretch/>
        </p:blipFill>
        <p:spPr>
          <a:xfrm>
            <a:off x="3865250" y="1402025"/>
            <a:ext cx="5248375" cy="981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00"/>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How do you deal with it all?</a:t>
            </a:r>
            <a:endParaRPr/>
          </a:p>
        </p:txBody>
      </p:sp>
      <p:sp>
        <p:nvSpPr>
          <p:cNvPr id="940" name="Google Shape;940;p100"/>
          <p:cNvSpPr txBox="1"/>
          <p:nvPr>
            <p:ph idx="4294967295" type="body"/>
          </p:nvPr>
        </p:nvSpPr>
        <p:spPr>
          <a:xfrm>
            <a:off x="311700" y="1152475"/>
            <a:ext cx="4343400" cy="3416400"/>
          </a:xfrm>
          <a:prstGeom prst="rect">
            <a:avLst/>
          </a:prstGeom>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chemeClr val="dk2"/>
              </a:buClr>
              <a:buSzPts val="1800"/>
              <a:buFont typeface="Arial"/>
              <a:buAutoNum type="arabicPeriod"/>
            </a:pPr>
            <a:r>
              <a:rPr lang="en"/>
              <a:t>“Adam” Approach:</a:t>
            </a:r>
            <a:endParaRPr/>
          </a:p>
          <a:p>
            <a:pPr indent="-317500" lvl="1" marL="914400" marR="0" rtl="0" algn="l">
              <a:lnSpc>
                <a:spcPct val="115000"/>
              </a:lnSpc>
              <a:spcBef>
                <a:spcPts val="0"/>
              </a:spcBef>
              <a:spcAft>
                <a:spcPts val="0"/>
              </a:spcAft>
              <a:buSzPts val="1400"/>
              <a:buChar char="●"/>
            </a:pPr>
            <a:r>
              <a:rPr lang="en"/>
              <a:t>Find everything and name it</a:t>
            </a:r>
            <a:endParaRPr/>
          </a:p>
          <a:p>
            <a:pPr indent="-304800" lvl="2" marL="1371600" marR="0" rtl="0" algn="l">
              <a:lnSpc>
                <a:spcPct val="115000"/>
              </a:lnSpc>
              <a:spcBef>
                <a:spcPts val="0"/>
              </a:spcBef>
              <a:spcAft>
                <a:spcPts val="0"/>
              </a:spcAft>
              <a:buSzPts val="1200"/>
              <a:buChar char="•"/>
            </a:pPr>
            <a:r>
              <a:rPr lang="en"/>
              <a:t>Bestiaries</a:t>
            </a:r>
            <a:endParaRPr/>
          </a:p>
          <a:p>
            <a:pPr indent="-304800" lvl="2" marL="1371600" marR="0" rtl="0" algn="l">
              <a:lnSpc>
                <a:spcPct val="115000"/>
              </a:lnSpc>
              <a:spcBef>
                <a:spcPts val="0"/>
              </a:spcBef>
              <a:spcAft>
                <a:spcPts val="0"/>
              </a:spcAft>
              <a:buSzPts val="1200"/>
              <a:buChar char="•"/>
            </a:pPr>
            <a:r>
              <a:rPr lang="en"/>
              <a:t>Early Pharmacopoeias</a:t>
            </a:r>
            <a:endParaRPr/>
          </a:p>
          <a:p>
            <a:pPr indent="0" lvl="0" marL="0" marR="0" rtl="0" algn="l">
              <a:lnSpc>
                <a:spcPct val="115000"/>
              </a:lnSpc>
              <a:spcBef>
                <a:spcPts val="1600"/>
              </a:spcBef>
              <a:spcAft>
                <a:spcPts val="0"/>
              </a:spcAft>
              <a:buNone/>
            </a:pPr>
            <a:r>
              <a:t/>
            </a:r>
            <a:endParaRPr/>
          </a:p>
          <a:p>
            <a:pPr indent="-330200" lvl="0" marL="457200" rtl="0" algn="l">
              <a:spcBef>
                <a:spcPts val="1600"/>
              </a:spcBef>
              <a:spcAft>
                <a:spcPts val="0"/>
              </a:spcAft>
              <a:buSzPts val="1600"/>
              <a:buAutoNum type="arabicPeriod"/>
            </a:pPr>
            <a:r>
              <a:rPr lang="en"/>
              <a:t>“Atom” Approach:</a:t>
            </a:r>
            <a:endParaRPr/>
          </a:p>
          <a:p>
            <a:pPr indent="-317500" lvl="1" marL="914400" rtl="0" algn="l">
              <a:spcBef>
                <a:spcPts val="0"/>
              </a:spcBef>
              <a:spcAft>
                <a:spcPts val="0"/>
              </a:spcAft>
              <a:buSzPts val="1400"/>
              <a:buChar char="●"/>
            </a:pPr>
            <a:r>
              <a:rPr lang="en"/>
              <a:t>Find what’s important, and systematically describe it</a:t>
            </a:r>
            <a:endParaRPr/>
          </a:p>
          <a:p>
            <a:pPr indent="-304800" lvl="2" marL="1371600" rtl="0" algn="l">
              <a:spcBef>
                <a:spcPts val="0"/>
              </a:spcBef>
              <a:spcAft>
                <a:spcPts val="0"/>
              </a:spcAft>
              <a:buSzPts val="1200"/>
              <a:buChar char="•"/>
            </a:pPr>
            <a:r>
              <a:rPr lang="en"/>
              <a:t>The Periodic Table</a:t>
            </a:r>
            <a:endParaRPr/>
          </a:p>
          <a:p>
            <a:pPr indent="-304800" lvl="2" marL="1371600" rtl="0" algn="l">
              <a:spcBef>
                <a:spcPts val="0"/>
              </a:spcBef>
              <a:spcAft>
                <a:spcPts val="0"/>
              </a:spcAft>
              <a:buSzPts val="1200"/>
              <a:buChar char="•"/>
            </a:pPr>
            <a:r>
              <a:rPr lang="en"/>
              <a:t>International Phonetic Alphabet</a:t>
            </a:r>
            <a:endParaRPr/>
          </a:p>
          <a:p>
            <a:pPr indent="0" lvl="0" marL="0" rtl="0" algn="l">
              <a:spcBef>
                <a:spcPts val="800"/>
              </a:spcBef>
              <a:spcAft>
                <a:spcPts val="0"/>
              </a:spcAft>
              <a:buNone/>
            </a:pPr>
            <a:r>
              <a:t/>
            </a:r>
            <a:endParaRPr/>
          </a:p>
        </p:txBody>
      </p:sp>
      <p:pic>
        <p:nvPicPr>
          <p:cNvPr id="941" name="Google Shape;941;p100"/>
          <p:cNvPicPr preferRelativeResize="0"/>
          <p:nvPr/>
        </p:nvPicPr>
        <p:blipFill>
          <a:blip r:embed="rId3">
            <a:alphaModFix/>
          </a:blip>
          <a:stretch>
            <a:fillRect/>
          </a:stretch>
        </p:blipFill>
        <p:spPr>
          <a:xfrm>
            <a:off x="4874525" y="2961874"/>
            <a:ext cx="3333750" cy="1333500"/>
          </a:xfrm>
          <a:prstGeom prst="rect">
            <a:avLst/>
          </a:prstGeom>
          <a:noFill/>
          <a:ln>
            <a:noFill/>
          </a:ln>
        </p:spPr>
      </p:pic>
      <p:pic>
        <p:nvPicPr>
          <p:cNvPr id="942" name="Google Shape;942;p100"/>
          <p:cNvPicPr preferRelativeResize="0"/>
          <p:nvPr/>
        </p:nvPicPr>
        <p:blipFill rotWithShape="1">
          <a:blip r:embed="rId4">
            <a:alphaModFix/>
          </a:blip>
          <a:srcRect b="80603" l="0" r="0" t="0"/>
          <a:stretch/>
        </p:blipFill>
        <p:spPr>
          <a:xfrm>
            <a:off x="3865250" y="1402025"/>
            <a:ext cx="5248375" cy="981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01"/>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Substances at FDA</a:t>
            </a:r>
            <a:endParaRPr/>
          </a:p>
        </p:txBody>
      </p:sp>
      <p:sp>
        <p:nvSpPr>
          <p:cNvPr id="948" name="Google Shape;948;p101"/>
          <p:cNvSpPr txBox="1"/>
          <p:nvPr>
            <p:ph idx="4294967295"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~1980: </a:t>
            </a:r>
            <a:r>
              <a:rPr lang="en"/>
              <a:t>“Adam”-based database (Ingredient Dictionary)</a:t>
            </a:r>
            <a:endParaRPr/>
          </a:p>
          <a:p>
            <a:pPr indent="0" lvl="0" marL="0" rtl="0" algn="l">
              <a:spcBef>
                <a:spcPts val="800"/>
              </a:spcBef>
              <a:spcAft>
                <a:spcPts val="0"/>
              </a:spcAft>
              <a:buNone/>
            </a:pPr>
            <a:r>
              <a:rPr b="1" lang="en"/>
              <a:t>2005: </a:t>
            </a:r>
            <a:r>
              <a:rPr i="1" lang="en"/>
              <a:t>Moderately </a:t>
            </a:r>
            <a:r>
              <a:rPr lang="en"/>
              <a:t>“Atom”-based system (SRS)</a:t>
            </a:r>
            <a:endParaRPr/>
          </a:p>
          <a:p>
            <a:pPr indent="0" lvl="0" marL="0" rtl="0" algn="l">
              <a:spcBef>
                <a:spcPts val="800"/>
              </a:spcBef>
              <a:spcAft>
                <a:spcPts val="0"/>
              </a:spcAft>
              <a:buNone/>
            </a:pPr>
            <a:r>
              <a:rPr b="1" lang="en"/>
              <a:t>2017: </a:t>
            </a:r>
            <a:r>
              <a:rPr i="1" lang="en"/>
              <a:t>Extended </a:t>
            </a:r>
            <a:r>
              <a:rPr lang="en"/>
              <a:t>“Atom”-based system (GSRS)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02"/>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i="1" lang="en"/>
              <a:t>Adam</a:t>
            </a:r>
            <a:r>
              <a:rPr lang="en"/>
              <a:t> Approach: FDA CDER Ingredient Dictionary</a:t>
            </a:r>
            <a:endParaRPr/>
          </a:p>
        </p:txBody>
      </p:sp>
      <p:sp>
        <p:nvSpPr>
          <p:cNvPr id="954" name="Google Shape;954;p102"/>
          <p:cNvSpPr txBox="1"/>
          <p:nvPr>
            <p:ph idx="4294967295" type="body"/>
          </p:nvPr>
        </p:nvSpPr>
        <p:spPr>
          <a:xfrm>
            <a:off x="311700" y="1152475"/>
            <a:ext cx="5378700" cy="36366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Started in the 1980s</a:t>
            </a:r>
            <a:endParaRPr sz="1400"/>
          </a:p>
          <a:p>
            <a:pPr indent="-317500" lvl="0" marL="457200" rtl="0" algn="l">
              <a:spcBef>
                <a:spcPts val="0"/>
              </a:spcBef>
              <a:spcAft>
                <a:spcPts val="0"/>
              </a:spcAft>
              <a:buSzPts val="1400"/>
              <a:buChar char="•"/>
            </a:pPr>
            <a:r>
              <a:rPr lang="en" sz="1400"/>
              <a:t>Registered active/inactive ingredients found in drugs</a:t>
            </a:r>
            <a:endParaRPr sz="1400"/>
          </a:p>
          <a:p>
            <a:pPr indent="-317500" lvl="0" marL="457200" rtl="0" algn="l">
              <a:spcBef>
                <a:spcPts val="0"/>
              </a:spcBef>
              <a:spcAft>
                <a:spcPts val="0"/>
              </a:spcAft>
              <a:buSzPts val="1400"/>
              <a:buChar char="•"/>
            </a:pPr>
            <a:r>
              <a:rPr lang="en" sz="1400"/>
              <a:t>Every ingredient had </a:t>
            </a:r>
            <a:endParaRPr sz="1400"/>
          </a:p>
          <a:p>
            <a:pPr indent="-317500" lvl="1" marL="914400" rtl="0" algn="l">
              <a:spcBef>
                <a:spcPts val="0"/>
              </a:spcBef>
              <a:spcAft>
                <a:spcPts val="0"/>
              </a:spcAft>
              <a:buSzPts val="1400"/>
              <a:buChar char="•"/>
            </a:pPr>
            <a:r>
              <a:rPr lang="en"/>
              <a:t>An identifier (BDNUM)</a:t>
            </a:r>
            <a:endParaRPr/>
          </a:p>
          <a:p>
            <a:pPr indent="-317500" lvl="1" marL="914400" rtl="0" algn="l">
              <a:spcBef>
                <a:spcPts val="0"/>
              </a:spcBef>
              <a:spcAft>
                <a:spcPts val="0"/>
              </a:spcAft>
              <a:buSzPts val="1400"/>
              <a:buChar char="•"/>
            </a:pPr>
            <a:r>
              <a:rPr lang="en"/>
              <a:t>A </a:t>
            </a:r>
            <a:r>
              <a:rPr i="1" lang="en"/>
              <a:t>Preferred Term</a:t>
            </a:r>
            <a:endParaRPr i="1"/>
          </a:p>
          <a:p>
            <a:pPr indent="-317500" lvl="1" marL="914400" rtl="0" algn="l">
              <a:spcBef>
                <a:spcPts val="0"/>
              </a:spcBef>
              <a:spcAft>
                <a:spcPts val="0"/>
              </a:spcAft>
              <a:buSzPts val="1400"/>
              <a:buChar char="•"/>
            </a:pPr>
            <a:r>
              <a:rPr lang="en"/>
              <a:t>A list of synonyms</a:t>
            </a:r>
            <a:endParaRPr/>
          </a:p>
          <a:p>
            <a:pPr indent="-317500" lvl="0" marL="457200" rtl="0" algn="l">
              <a:spcBef>
                <a:spcPts val="0"/>
              </a:spcBef>
              <a:spcAft>
                <a:spcPts val="0"/>
              </a:spcAft>
              <a:buSzPts val="1400"/>
              <a:buChar char="•"/>
            </a:pPr>
            <a:r>
              <a:rPr lang="en" sz="1400"/>
              <a:t>Some also had</a:t>
            </a:r>
            <a:endParaRPr sz="1400"/>
          </a:p>
          <a:p>
            <a:pPr indent="-317500" lvl="1" marL="914400" rtl="0" algn="l">
              <a:spcBef>
                <a:spcPts val="0"/>
              </a:spcBef>
              <a:spcAft>
                <a:spcPts val="0"/>
              </a:spcAft>
              <a:buSzPts val="1400"/>
              <a:buChar char="•"/>
            </a:pPr>
            <a:r>
              <a:rPr lang="en"/>
              <a:t>CAS registry number</a:t>
            </a:r>
            <a:endParaRPr/>
          </a:p>
          <a:p>
            <a:pPr indent="-317500" lvl="1" marL="914400" rtl="0" algn="l">
              <a:spcBef>
                <a:spcPts val="0"/>
              </a:spcBef>
              <a:spcAft>
                <a:spcPts val="0"/>
              </a:spcAft>
              <a:buSzPts val="1400"/>
              <a:buChar char="•"/>
            </a:pPr>
            <a:r>
              <a:rPr lang="en"/>
              <a:t>Wisswesser Line Notation</a:t>
            </a:r>
            <a:endParaRPr/>
          </a:p>
          <a:p>
            <a:pPr indent="-317500" lvl="0" marL="457200" rtl="0" algn="l">
              <a:spcBef>
                <a:spcPts val="0"/>
              </a:spcBef>
              <a:spcAft>
                <a:spcPts val="0"/>
              </a:spcAft>
              <a:buSzPts val="1400"/>
              <a:buChar char="•"/>
            </a:pPr>
            <a:r>
              <a:rPr lang="en" sz="1400"/>
              <a:t>~20k ingredients</a:t>
            </a:r>
            <a:endParaRPr sz="1400"/>
          </a:p>
          <a:p>
            <a:pPr indent="-317500" lvl="0" marL="457200" rtl="0" algn="l">
              <a:spcBef>
                <a:spcPts val="0"/>
              </a:spcBef>
              <a:spcAft>
                <a:spcPts val="0"/>
              </a:spcAft>
              <a:buSzPts val="1400"/>
              <a:buChar char="•"/>
            </a:pPr>
            <a:r>
              <a:rPr lang="en" sz="1400"/>
              <a:t>No </a:t>
            </a:r>
            <a:r>
              <a:rPr i="1" lang="en" sz="1400"/>
              <a:t>rigorous</a:t>
            </a:r>
            <a:r>
              <a:rPr lang="en" sz="1400"/>
              <a:t> definitions (structure optional)</a:t>
            </a:r>
            <a:endParaRPr sz="1400"/>
          </a:p>
          <a:p>
            <a:pPr indent="-317500" lvl="0" marL="457200" rtl="0" algn="l">
              <a:spcBef>
                <a:spcPts val="0"/>
              </a:spcBef>
              <a:spcAft>
                <a:spcPts val="0"/>
              </a:spcAft>
              <a:buSzPts val="1400"/>
              <a:buChar char="•"/>
            </a:pPr>
            <a:r>
              <a:rPr lang="en" sz="1400"/>
              <a:t>Many duplicates</a:t>
            </a:r>
            <a:endParaRPr sz="1400"/>
          </a:p>
          <a:p>
            <a:pPr indent="-317500" lvl="0" marL="457200" rtl="0" algn="l">
              <a:spcBef>
                <a:spcPts val="0"/>
              </a:spcBef>
              <a:spcAft>
                <a:spcPts val="0"/>
              </a:spcAft>
              <a:buSzPts val="1400"/>
              <a:buChar char="•"/>
            </a:pPr>
            <a:r>
              <a:rPr lang="en" sz="1400"/>
              <a:t>Couldn’t do substructure search / similarity</a:t>
            </a:r>
            <a:endParaRPr sz="1400"/>
          </a:p>
          <a:p>
            <a:pPr indent="0" lvl="0" marL="0" rtl="0" algn="l">
              <a:spcBef>
                <a:spcPts val="800"/>
              </a:spcBef>
              <a:spcAft>
                <a:spcPts val="0"/>
              </a:spcAft>
              <a:buNone/>
            </a:pPr>
            <a:r>
              <a:t/>
            </a:r>
            <a:endParaRPr sz="1400"/>
          </a:p>
        </p:txBody>
      </p:sp>
      <p:sp>
        <p:nvSpPr>
          <p:cNvPr id="955" name="Google Shape;955;p102"/>
          <p:cNvSpPr txBox="1"/>
          <p:nvPr/>
        </p:nvSpPr>
        <p:spPr>
          <a:xfrm>
            <a:off x="661800" y="5263975"/>
            <a:ext cx="78204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https://drive.google.com/file/d/0BwYl7vhSZYZ7ZTI3NDEyNzctYTAwYy00MzhhLWI1MTMtMTY5OTY0OTM5NmEw/view?usp=sharing</a:t>
            </a:r>
            <a:endParaRPr/>
          </a:p>
        </p:txBody>
      </p:sp>
      <p:pic>
        <p:nvPicPr>
          <p:cNvPr id="956" name="Google Shape;956;p102"/>
          <p:cNvPicPr preferRelativeResize="0"/>
          <p:nvPr/>
        </p:nvPicPr>
        <p:blipFill>
          <a:blip r:embed="rId3">
            <a:alphaModFix/>
          </a:blip>
          <a:stretch>
            <a:fillRect/>
          </a:stretch>
        </p:blipFill>
        <p:spPr>
          <a:xfrm>
            <a:off x="5690400" y="2301148"/>
            <a:ext cx="2467050" cy="1060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03"/>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From “Adam” to “Atom”</a:t>
            </a:r>
            <a:endParaRPr/>
          </a:p>
        </p:txBody>
      </p:sp>
      <p:sp>
        <p:nvSpPr>
          <p:cNvPr id="962" name="Google Shape;962;p103"/>
          <p:cNvSpPr txBox="1"/>
          <p:nvPr>
            <p:ph idx="4294967295" type="body"/>
          </p:nvPr>
        </p:nvSpPr>
        <p:spPr>
          <a:xfrm>
            <a:off x="311700" y="1152475"/>
            <a:ext cx="8520600" cy="5727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a:t>Small molecules are pretty simple to define rigorously</a:t>
            </a:r>
            <a:endParaRPr/>
          </a:p>
        </p:txBody>
      </p:sp>
      <p:pic>
        <p:nvPicPr>
          <p:cNvPr id="963" name="Google Shape;963;p103"/>
          <p:cNvPicPr preferRelativeResize="0"/>
          <p:nvPr/>
        </p:nvPicPr>
        <p:blipFill>
          <a:blip r:embed="rId3">
            <a:alphaModFix/>
          </a:blip>
          <a:stretch>
            <a:fillRect/>
          </a:stretch>
        </p:blipFill>
        <p:spPr>
          <a:xfrm>
            <a:off x="311700" y="2008375"/>
            <a:ext cx="1772301" cy="951125"/>
          </a:xfrm>
          <a:prstGeom prst="rect">
            <a:avLst/>
          </a:prstGeom>
          <a:noFill/>
          <a:ln>
            <a:noFill/>
          </a:ln>
        </p:spPr>
      </p:pic>
      <p:sp>
        <p:nvSpPr>
          <p:cNvPr id="964" name="Google Shape;964;p103"/>
          <p:cNvSpPr txBox="1"/>
          <p:nvPr/>
        </p:nvSpPr>
        <p:spPr>
          <a:xfrm>
            <a:off x="4788775" y="1831000"/>
            <a:ext cx="3798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What does matters:</a:t>
            </a:r>
            <a:endParaRPr b="1"/>
          </a:p>
          <a:p>
            <a:pPr indent="-317500" lvl="0" marL="457200" rtl="0" algn="l">
              <a:spcBef>
                <a:spcPts val="0"/>
              </a:spcBef>
              <a:spcAft>
                <a:spcPts val="0"/>
              </a:spcAft>
              <a:buSzPts val="1400"/>
              <a:buChar char="●"/>
            </a:pPr>
            <a:r>
              <a:rPr lang="en"/>
              <a:t>What atoms you have</a:t>
            </a:r>
            <a:endParaRPr/>
          </a:p>
          <a:p>
            <a:pPr indent="-317500" lvl="0" marL="457200" rtl="0" algn="l">
              <a:spcBef>
                <a:spcPts val="0"/>
              </a:spcBef>
              <a:spcAft>
                <a:spcPts val="0"/>
              </a:spcAft>
              <a:buSzPts val="1400"/>
              <a:buChar char="●"/>
            </a:pPr>
            <a:r>
              <a:rPr lang="en"/>
              <a:t>How they connect to each other</a:t>
            </a:r>
            <a:endParaRPr/>
          </a:p>
        </p:txBody>
      </p:sp>
      <p:sp>
        <p:nvSpPr>
          <p:cNvPr id="965" name="Google Shape;965;p103"/>
          <p:cNvSpPr txBox="1"/>
          <p:nvPr/>
        </p:nvSpPr>
        <p:spPr>
          <a:xfrm>
            <a:off x="4788775" y="2865625"/>
            <a:ext cx="42567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What doesn’t matter:</a:t>
            </a:r>
            <a:endParaRPr b="1"/>
          </a:p>
          <a:p>
            <a:pPr indent="-317500" lvl="0" marL="457200" rtl="0" algn="l">
              <a:spcBef>
                <a:spcPts val="0"/>
              </a:spcBef>
              <a:spcAft>
                <a:spcPts val="0"/>
              </a:spcAft>
              <a:buSzPts val="1400"/>
              <a:buChar char="●"/>
            </a:pPr>
            <a:r>
              <a:rPr lang="en"/>
              <a:t>How you draw it</a:t>
            </a:r>
            <a:endParaRPr/>
          </a:p>
          <a:p>
            <a:pPr indent="-317500" lvl="0" marL="457200" rtl="0" algn="l">
              <a:spcBef>
                <a:spcPts val="0"/>
              </a:spcBef>
              <a:spcAft>
                <a:spcPts val="0"/>
              </a:spcAft>
              <a:buSzPts val="1400"/>
              <a:buChar char="●"/>
            </a:pPr>
            <a:r>
              <a:rPr lang="en"/>
              <a:t>What color it is</a:t>
            </a:r>
            <a:endParaRPr/>
          </a:p>
          <a:p>
            <a:pPr indent="-317500" lvl="0" marL="457200" rtl="0" algn="l">
              <a:spcBef>
                <a:spcPts val="0"/>
              </a:spcBef>
              <a:spcAft>
                <a:spcPts val="0"/>
              </a:spcAft>
              <a:buSzPts val="1400"/>
              <a:buChar char="●"/>
            </a:pPr>
            <a:r>
              <a:rPr lang="en"/>
              <a:t>How it smells</a:t>
            </a:r>
            <a:endParaRPr/>
          </a:p>
          <a:p>
            <a:pPr indent="-317500" lvl="0" marL="457200" rtl="0" algn="l">
              <a:spcBef>
                <a:spcPts val="0"/>
              </a:spcBef>
              <a:spcAft>
                <a:spcPts val="0"/>
              </a:spcAft>
              <a:buSzPts val="1400"/>
              <a:buChar char="●"/>
            </a:pPr>
            <a:r>
              <a:rPr lang="en"/>
              <a:t>How it’s used</a:t>
            </a:r>
            <a:endParaRPr/>
          </a:p>
          <a:p>
            <a:pPr indent="-317500" lvl="0" marL="457200" rtl="0" algn="l">
              <a:spcBef>
                <a:spcPts val="0"/>
              </a:spcBef>
              <a:spcAft>
                <a:spcPts val="0"/>
              </a:spcAft>
              <a:buSzPts val="1400"/>
              <a:buChar char="●"/>
            </a:pPr>
            <a:r>
              <a:rPr lang="en"/>
              <a:t>What it does</a:t>
            </a:r>
            <a:endParaRPr/>
          </a:p>
        </p:txBody>
      </p:sp>
      <p:pic>
        <p:nvPicPr>
          <p:cNvPr id="966" name="Google Shape;966;p103"/>
          <p:cNvPicPr preferRelativeResize="0"/>
          <p:nvPr/>
        </p:nvPicPr>
        <p:blipFill>
          <a:blip r:embed="rId4">
            <a:alphaModFix/>
          </a:blip>
          <a:stretch>
            <a:fillRect/>
          </a:stretch>
        </p:blipFill>
        <p:spPr>
          <a:xfrm>
            <a:off x="2702050" y="1725172"/>
            <a:ext cx="1849250" cy="1386925"/>
          </a:xfrm>
          <a:prstGeom prst="rect">
            <a:avLst/>
          </a:prstGeom>
          <a:noFill/>
          <a:ln>
            <a:noFill/>
          </a:ln>
        </p:spPr>
      </p:pic>
      <p:sp>
        <p:nvSpPr>
          <p:cNvPr id="967" name="Google Shape;967;p103"/>
          <p:cNvSpPr txBox="1"/>
          <p:nvPr/>
        </p:nvSpPr>
        <p:spPr>
          <a:xfrm>
            <a:off x="2290925" y="2008375"/>
            <a:ext cx="5985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t>=</a:t>
            </a:r>
            <a:endParaRPr b="1" sz="4800"/>
          </a:p>
        </p:txBody>
      </p:sp>
      <p:pic>
        <p:nvPicPr>
          <p:cNvPr id="968" name="Google Shape;968;p103"/>
          <p:cNvPicPr preferRelativeResize="0"/>
          <p:nvPr/>
        </p:nvPicPr>
        <p:blipFill>
          <a:blip r:embed="rId3">
            <a:alphaModFix/>
          </a:blip>
          <a:stretch>
            <a:fillRect/>
          </a:stretch>
        </p:blipFill>
        <p:spPr>
          <a:xfrm>
            <a:off x="360625" y="3417100"/>
            <a:ext cx="1772301" cy="951125"/>
          </a:xfrm>
          <a:prstGeom prst="rect">
            <a:avLst/>
          </a:prstGeom>
          <a:noFill/>
          <a:ln>
            <a:noFill/>
          </a:ln>
        </p:spPr>
      </p:pic>
      <p:pic>
        <p:nvPicPr>
          <p:cNvPr id="969" name="Google Shape;969;p103"/>
          <p:cNvPicPr preferRelativeResize="0"/>
          <p:nvPr/>
        </p:nvPicPr>
        <p:blipFill rotWithShape="1">
          <a:blip r:embed="rId5">
            <a:alphaModFix/>
          </a:blip>
          <a:srcRect b="20605" l="8892" r="7052" t="21983"/>
          <a:stretch/>
        </p:blipFill>
        <p:spPr>
          <a:xfrm rot="-155311">
            <a:off x="2684125" y="3247575"/>
            <a:ext cx="1772300" cy="1210622"/>
          </a:xfrm>
          <a:prstGeom prst="rect">
            <a:avLst/>
          </a:prstGeom>
          <a:noFill/>
          <a:ln>
            <a:noFill/>
          </a:ln>
        </p:spPr>
      </p:pic>
      <p:sp>
        <p:nvSpPr>
          <p:cNvPr id="970" name="Google Shape;970;p103"/>
          <p:cNvSpPr txBox="1"/>
          <p:nvPr/>
        </p:nvSpPr>
        <p:spPr>
          <a:xfrm>
            <a:off x="2162500" y="3475075"/>
            <a:ext cx="5985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t>=</a:t>
            </a:r>
            <a:endParaRPr b="1" sz="4800"/>
          </a:p>
        </p:txBody>
      </p:sp>
      <p:sp>
        <p:nvSpPr>
          <p:cNvPr id="971" name="Google Shape;971;p103"/>
          <p:cNvSpPr/>
          <p:nvPr/>
        </p:nvSpPr>
        <p:spPr>
          <a:xfrm>
            <a:off x="2211928" y="3730250"/>
            <a:ext cx="435900" cy="435900"/>
          </a:xfrm>
          <a:prstGeom prst="mathMultiply">
            <a:avLst>
              <a:gd fmla="val 6784"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04"/>
          <p:cNvSpPr txBox="1"/>
          <p:nvPr>
            <p:ph idx="4294967295"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 word about storing Chemical Structures</a:t>
            </a:r>
            <a:endParaRPr/>
          </a:p>
        </p:txBody>
      </p:sp>
      <p:graphicFrame>
        <p:nvGraphicFramePr>
          <p:cNvPr id="977" name="Google Shape;977;p104"/>
          <p:cNvGraphicFramePr/>
          <p:nvPr/>
        </p:nvGraphicFramePr>
        <p:xfrm>
          <a:off x="311700" y="1017725"/>
          <a:ext cx="3000000" cy="3000000"/>
        </p:xfrm>
        <a:graphic>
          <a:graphicData uri="http://schemas.openxmlformats.org/drawingml/2006/table">
            <a:tbl>
              <a:tblPr>
                <a:noFill/>
                <a:tableStyleId>{AE4111AE-0730-4BC4-9B19-1DC4622907EE}</a:tableStyleId>
              </a:tblPr>
              <a:tblGrid>
                <a:gridCol w="2823275"/>
                <a:gridCol w="1219725"/>
                <a:gridCol w="2287750"/>
                <a:gridCol w="2287750"/>
              </a:tblGrid>
              <a:tr h="615300">
                <a:tc>
                  <a:txBody>
                    <a:bodyPr>
                      <a:noAutofit/>
                    </a:bodyPr>
                    <a:lstStyle/>
                    <a:p>
                      <a:pPr indent="0" lvl="0" marL="0" rtl="0" algn="l">
                        <a:spcBef>
                          <a:spcPts val="0"/>
                        </a:spcBef>
                        <a:spcAft>
                          <a:spcPts val="0"/>
                        </a:spcAft>
                        <a:buNone/>
                      </a:pPr>
                      <a:r>
                        <a:rPr b="1" lang="en"/>
                        <a:t>Chemical Structure</a:t>
                      </a:r>
                      <a:endParaRPr b="1"/>
                    </a:p>
                  </a:txBody>
                  <a:tcPr marT="91425" marB="91425" marR="91425" marL="91425"/>
                </a:tc>
                <a:tc>
                  <a:txBody>
                    <a:bodyPr>
                      <a:noAutofit/>
                    </a:bodyPr>
                    <a:lstStyle/>
                    <a:p>
                      <a:pPr indent="0" lvl="0" marL="0" rtl="0" algn="l">
                        <a:spcBef>
                          <a:spcPts val="0"/>
                        </a:spcBef>
                        <a:spcAft>
                          <a:spcPts val="0"/>
                        </a:spcAft>
                        <a:buNone/>
                      </a:pPr>
                      <a:r>
                        <a:rPr b="1" lang="en"/>
                        <a:t>WLN</a:t>
                      </a:r>
                      <a:endParaRPr b="1"/>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a:t>Smiles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InChI</a:t>
                      </a:r>
                      <a:endParaRPr b="1"/>
                    </a:p>
                  </a:txBody>
                  <a:tcPr marT="91425" marB="91425" marR="91425" marL="91425">
                    <a:lnL cap="flat" cmpd="sng" w="9525">
                      <a:solidFill>
                        <a:srgbClr val="9E9E9E"/>
                      </a:solidFill>
                      <a:prstDash val="solid"/>
                      <a:round/>
                      <a:headEnd len="sm" w="sm" type="none"/>
                      <a:tailEnd len="sm" w="sm" type="none"/>
                    </a:lnL>
                  </a:tcPr>
                </a:tc>
              </a:tr>
              <a:tr h="56285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b="1" lang="en" sz="1200"/>
                        <a:t>1</a:t>
                      </a:r>
                      <a:r>
                        <a:rPr b="1" lang="en" sz="1200">
                          <a:solidFill>
                            <a:srgbClr val="FF0000"/>
                          </a:solidFill>
                        </a:rPr>
                        <a:t>O</a:t>
                      </a:r>
                      <a:r>
                        <a:rPr b="1" lang="en" sz="1200"/>
                        <a:t>9</a:t>
                      </a:r>
                      <a:endParaRPr b="1" sz="1200"/>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sz="900"/>
                        <a:t>C</a:t>
                      </a:r>
                      <a:r>
                        <a:rPr b="1" lang="en" sz="900">
                          <a:solidFill>
                            <a:srgbClr val="FF0000"/>
                          </a:solidFill>
                        </a:rPr>
                        <a:t>O</a:t>
                      </a:r>
                      <a:r>
                        <a:rPr b="1" lang="en" sz="900"/>
                        <a:t>CCCCCCCCC</a:t>
                      </a:r>
                      <a:endParaRPr b="1" sz="90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b="1" lang="en" sz="700">
                          <a:solidFill>
                            <a:schemeClr val="dk1"/>
                          </a:solidFill>
                          <a:highlight>
                            <a:srgbClr val="FFFFFF"/>
                          </a:highlight>
                        </a:rPr>
                        <a:t>InChI=1S/C10H22</a:t>
                      </a:r>
                      <a:r>
                        <a:rPr b="1" lang="en" sz="700">
                          <a:solidFill>
                            <a:srgbClr val="FF0000"/>
                          </a:solidFill>
                          <a:highlight>
                            <a:srgbClr val="FFFFFF"/>
                          </a:highlight>
                        </a:rPr>
                        <a:t>O</a:t>
                      </a:r>
                      <a:r>
                        <a:rPr b="1" lang="en" sz="700">
                          <a:solidFill>
                            <a:schemeClr val="dk1"/>
                          </a:solidFill>
                          <a:highlight>
                            <a:srgbClr val="FFFFFF"/>
                          </a:highlight>
                        </a:rPr>
                        <a:t>/c1-3-4-5-6-7-8-9-10-</a:t>
                      </a:r>
                      <a:r>
                        <a:rPr b="1" lang="en" sz="700">
                          <a:solidFill>
                            <a:srgbClr val="FF0000"/>
                          </a:solidFill>
                          <a:highlight>
                            <a:srgbClr val="FFFFFF"/>
                          </a:highlight>
                        </a:rPr>
                        <a:t>11</a:t>
                      </a:r>
                      <a:r>
                        <a:rPr b="1" lang="en" sz="700">
                          <a:solidFill>
                            <a:schemeClr val="dk1"/>
                          </a:solidFill>
                          <a:highlight>
                            <a:srgbClr val="FFFFFF"/>
                          </a:highlight>
                        </a:rPr>
                        <a:t>-2/h3-10H2,1-2H3</a:t>
                      </a:r>
                      <a:endParaRPr b="1" sz="700">
                        <a:solidFill>
                          <a:schemeClr val="dk1"/>
                        </a:solidFill>
                        <a:highlight>
                          <a:srgbClr val="FFFFFF"/>
                        </a:highlight>
                      </a:endParaRPr>
                    </a:p>
                    <a:p>
                      <a:pPr indent="0" lvl="0" marL="0" rtl="0" algn="l">
                        <a:spcBef>
                          <a:spcPts val="0"/>
                        </a:spcBef>
                        <a:spcAft>
                          <a:spcPts val="0"/>
                        </a:spcAft>
                        <a:buNone/>
                      </a:pPr>
                      <a:r>
                        <a:t/>
                      </a:r>
                      <a:endParaRPr b="1" sz="700"/>
                    </a:p>
                  </a:txBody>
                  <a:tcPr marT="91425" marB="91425" marR="91425" marL="91425">
                    <a:lnL cap="flat" cmpd="sng" w="9525">
                      <a:solidFill>
                        <a:srgbClr val="9E9E9E"/>
                      </a:solidFill>
                      <a:prstDash val="solid"/>
                      <a:round/>
                      <a:headEnd len="sm" w="sm" type="none"/>
                      <a:tailEnd len="sm" w="sm" type="none"/>
                    </a:lnL>
                  </a:tcPr>
                </a:tc>
              </a:tr>
              <a:tr h="121395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b="1" lang="en" sz="1200"/>
                        <a:t>T56 B</a:t>
                      </a:r>
                      <a:r>
                        <a:rPr b="1" lang="en" sz="1200">
                          <a:solidFill>
                            <a:srgbClr val="0000FF"/>
                          </a:solidFill>
                        </a:rPr>
                        <a:t>M</a:t>
                      </a:r>
                      <a:r>
                        <a:rPr b="1" lang="en" sz="1200"/>
                        <a:t>J</a:t>
                      </a:r>
                      <a:endParaRPr b="1" sz="1200"/>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sz="900">
                          <a:solidFill>
                            <a:srgbClr val="0000FF"/>
                          </a:solidFill>
                        </a:rPr>
                        <a:t>N</a:t>
                      </a:r>
                      <a:r>
                        <a:rPr b="1" lang="en" sz="900"/>
                        <a:t>1C=CC2=C1C=CC=C2</a:t>
                      </a:r>
                      <a:endParaRPr b="1" sz="900"/>
                    </a:p>
                    <a:p>
                      <a:pPr indent="0" lvl="0" marL="0" rtl="0" algn="l">
                        <a:spcBef>
                          <a:spcPts val="0"/>
                        </a:spcBef>
                        <a:spcAft>
                          <a:spcPts val="0"/>
                        </a:spcAft>
                        <a:buNone/>
                      </a:pPr>
                      <a:r>
                        <a:t/>
                      </a:r>
                      <a:endParaRPr b="1" sz="90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b="1" lang="en" sz="700">
                          <a:solidFill>
                            <a:schemeClr val="dk1"/>
                          </a:solidFill>
                          <a:highlight>
                            <a:srgbClr val="FFFFFF"/>
                          </a:highlight>
                        </a:rPr>
                        <a:t>InChI=1S/C8H7</a:t>
                      </a:r>
                      <a:r>
                        <a:rPr b="1" lang="en" sz="700">
                          <a:solidFill>
                            <a:srgbClr val="0000FF"/>
                          </a:solidFill>
                          <a:highlight>
                            <a:srgbClr val="FFFFFF"/>
                          </a:highlight>
                        </a:rPr>
                        <a:t>N</a:t>
                      </a:r>
                      <a:r>
                        <a:rPr b="1" lang="en" sz="700">
                          <a:solidFill>
                            <a:schemeClr val="dk1"/>
                          </a:solidFill>
                          <a:highlight>
                            <a:srgbClr val="FFFFFF"/>
                          </a:highlight>
                        </a:rPr>
                        <a:t>/c1-2-4-8-7(3-1)5-6-</a:t>
                      </a:r>
                      <a:r>
                        <a:rPr b="1" lang="en" sz="700">
                          <a:solidFill>
                            <a:srgbClr val="0000FF"/>
                          </a:solidFill>
                          <a:highlight>
                            <a:srgbClr val="FFFFFF"/>
                          </a:highlight>
                        </a:rPr>
                        <a:t>9</a:t>
                      </a:r>
                      <a:r>
                        <a:rPr b="1" lang="en" sz="700">
                          <a:solidFill>
                            <a:schemeClr val="dk1"/>
                          </a:solidFill>
                          <a:highlight>
                            <a:srgbClr val="FFFFFF"/>
                          </a:highlight>
                        </a:rPr>
                        <a:t>-8/h1-6,</a:t>
                      </a:r>
                      <a:r>
                        <a:rPr b="1" lang="en" sz="700">
                          <a:solidFill>
                            <a:srgbClr val="0000FF"/>
                          </a:solidFill>
                          <a:highlight>
                            <a:srgbClr val="FFFFFF"/>
                          </a:highlight>
                        </a:rPr>
                        <a:t>9</a:t>
                      </a:r>
                      <a:r>
                        <a:rPr b="1" lang="en" sz="700">
                          <a:solidFill>
                            <a:schemeClr val="dk1"/>
                          </a:solidFill>
                          <a:highlight>
                            <a:srgbClr val="FFFFFF"/>
                          </a:highlight>
                        </a:rPr>
                        <a:t>H</a:t>
                      </a:r>
                      <a:endParaRPr b="1" sz="700">
                        <a:solidFill>
                          <a:schemeClr val="dk1"/>
                        </a:solidFill>
                        <a:highlight>
                          <a:srgbClr val="FFFFFF"/>
                        </a:highlight>
                      </a:endParaRPr>
                    </a:p>
                    <a:p>
                      <a:pPr indent="0" lvl="0" marL="0" rtl="0" algn="l">
                        <a:spcBef>
                          <a:spcPts val="0"/>
                        </a:spcBef>
                        <a:spcAft>
                          <a:spcPts val="0"/>
                        </a:spcAft>
                        <a:buNone/>
                      </a:pPr>
                      <a:r>
                        <a:t/>
                      </a:r>
                      <a:endParaRPr b="1" sz="700"/>
                    </a:p>
                  </a:txBody>
                  <a:tcPr marT="91425" marB="91425" marR="91425" marL="91425">
                    <a:lnL cap="flat" cmpd="sng" w="9525">
                      <a:solidFill>
                        <a:srgbClr val="9E9E9E"/>
                      </a:solidFill>
                      <a:prstDash val="solid"/>
                      <a:round/>
                      <a:headEnd len="sm" w="sm" type="none"/>
                      <a:tailEnd len="sm" w="sm" type="none"/>
                    </a:lnL>
                  </a:tcPr>
                </a:tc>
              </a:tr>
              <a:tr h="10735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b="1" lang="en"/>
                        <a:t>1</a:t>
                      </a:r>
                      <a:r>
                        <a:rPr b="1" lang="en">
                          <a:solidFill>
                            <a:srgbClr val="980000"/>
                          </a:solidFill>
                        </a:rPr>
                        <a:t>V</a:t>
                      </a:r>
                      <a:r>
                        <a:rPr b="1" lang="en">
                          <a:solidFill>
                            <a:srgbClr val="FF0000"/>
                          </a:solidFill>
                        </a:rPr>
                        <a:t>O</a:t>
                      </a:r>
                      <a:r>
                        <a:rPr b="1" lang="en"/>
                        <a:t>R B</a:t>
                      </a:r>
                      <a:r>
                        <a:rPr b="1" lang="en">
                          <a:solidFill>
                            <a:srgbClr val="980000"/>
                          </a:solidFill>
                        </a:rPr>
                        <a:t>V</a:t>
                      </a:r>
                      <a:r>
                        <a:rPr b="1" lang="en">
                          <a:solidFill>
                            <a:srgbClr val="FF0000"/>
                          </a:solidFill>
                        </a:rPr>
                        <a:t>Q</a:t>
                      </a:r>
                      <a:endParaRPr b="1">
                        <a:solidFill>
                          <a:srgbClr val="FF0000"/>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sz="900"/>
                        <a:t>CC(=</a:t>
                      </a:r>
                      <a:r>
                        <a:rPr b="1" lang="en" sz="900">
                          <a:solidFill>
                            <a:srgbClr val="FF0000"/>
                          </a:solidFill>
                        </a:rPr>
                        <a:t>O</a:t>
                      </a:r>
                      <a:r>
                        <a:rPr b="1" lang="en" sz="900"/>
                        <a:t>)</a:t>
                      </a:r>
                      <a:r>
                        <a:rPr b="1" lang="en" sz="900">
                          <a:solidFill>
                            <a:srgbClr val="FF0000"/>
                          </a:solidFill>
                        </a:rPr>
                        <a:t>O</a:t>
                      </a:r>
                      <a:r>
                        <a:rPr b="1" lang="en" sz="900"/>
                        <a:t>C1=C(C=CC=C1)C(</a:t>
                      </a:r>
                      <a:r>
                        <a:rPr b="1" lang="en" sz="900">
                          <a:solidFill>
                            <a:srgbClr val="FF0000"/>
                          </a:solidFill>
                        </a:rPr>
                        <a:t>O</a:t>
                      </a:r>
                      <a:r>
                        <a:rPr b="1" lang="en" sz="900"/>
                        <a:t>)=</a:t>
                      </a:r>
                      <a:r>
                        <a:rPr b="1" lang="en" sz="900">
                          <a:solidFill>
                            <a:srgbClr val="FF0000"/>
                          </a:solidFill>
                        </a:rPr>
                        <a:t>O</a:t>
                      </a:r>
                      <a:endParaRPr b="1" sz="900">
                        <a:solidFill>
                          <a:srgbClr val="FF0000"/>
                        </a:solidFill>
                        <a:highlight>
                          <a:srgbClr val="FFFFFF"/>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b="1" lang="en" sz="950">
                          <a:solidFill>
                            <a:schemeClr val="dk1"/>
                          </a:solidFill>
                          <a:highlight>
                            <a:srgbClr val="FFFFFF"/>
                          </a:highlight>
                        </a:rPr>
                        <a:t>InChI=1S/C9H8</a:t>
                      </a:r>
                      <a:r>
                        <a:rPr b="1" lang="en" sz="950">
                          <a:solidFill>
                            <a:srgbClr val="FF0000"/>
                          </a:solidFill>
                          <a:highlight>
                            <a:srgbClr val="FFFFFF"/>
                          </a:highlight>
                        </a:rPr>
                        <a:t>O4</a:t>
                      </a:r>
                      <a:r>
                        <a:rPr b="1" lang="en" sz="950">
                          <a:solidFill>
                            <a:schemeClr val="dk1"/>
                          </a:solidFill>
                          <a:highlight>
                            <a:srgbClr val="FFFFFF"/>
                          </a:highlight>
                        </a:rPr>
                        <a:t>/c1-6(</a:t>
                      </a:r>
                      <a:r>
                        <a:rPr b="1" lang="en" sz="950">
                          <a:solidFill>
                            <a:srgbClr val="FF0000"/>
                          </a:solidFill>
                          <a:highlight>
                            <a:srgbClr val="FFFFFF"/>
                          </a:highlight>
                        </a:rPr>
                        <a:t>10</a:t>
                      </a:r>
                      <a:r>
                        <a:rPr b="1" lang="en" sz="950">
                          <a:solidFill>
                            <a:schemeClr val="dk1"/>
                          </a:solidFill>
                          <a:highlight>
                            <a:srgbClr val="FFFFFF"/>
                          </a:highlight>
                        </a:rPr>
                        <a:t>)</a:t>
                      </a:r>
                      <a:r>
                        <a:rPr b="1" lang="en" sz="950">
                          <a:solidFill>
                            <a:srgbClr val="FF0000"/>
                          </a:solidFill>
                          <a:highlight>
                            <a:srgbClr val="FFFFFF"/>
                          </a:highlight>
                        </a:rPr>
                        <a:t>13</a:t>
                      </a:r>
                      <a:r>
                        <a:rPr b="1" lang="en" sz="950">
                          <a:solidFill>
                            <a:schemeClr val="dk1"/>
                          </a:solidFill>
                          <a:highlight>
                            <a:srgbClr val="FFFFFF"/>
                          </a:highlight>
                        </a:rPr>
                        <a:t>-8-5-3-2-4-7(8)9(</a:t>
                      </a:r>
                      <a:r>
                        <a:rPr b="1" lang="en" sz="950">
                          <a:solidFill>
                            <a:srgbClr val="FF0000"/>
                          </a:solidFill>
                          <a:highlight>
                            <a:srgbClr val="FFFFFF"/>
                          </a:highlight>
                        </a:rPr>
                        <a:t>11</a:t>
                      </a:r>
                      <a:r>
                        <a:rPr b="1" lang="en" sz="950">
                          <a:solidFill>
                            <a:schemeClr val="dk1"/>
                          </a:solidFill>
                          <a:highlight>
                            <a:srgbClr val="FFFFFF"/>
                          </a:highlight>
                        </a:rPr>
                        <a:t>)</a:t>
                      </a:r>
                      <a:r>
                        <a:rPr b="1" lang="en" sz="950">
                          <a:solidFill>
                            <a:srgbClr val="FF0000"/>
                          </a:solidFill>
                          <a:highlight>
                            <a:srgbClr val="FFFFFF"/>
                          </a:highlight>
                        </a:rPr>
                        <a:t>12</a:t>
                      </a:r>
                      <a:r>
                        <a:rPr b="1" lang="en" sz="950">
                          <a:solidFill>
                            <a:schemeClr val="dk1"/>
                          </a:solidFill>
                          <a:highlight>
                            <a:srgbClr val="FFFFFF"/>
                          </a:highlight>
                        </a:rPr>
                        <a:t>/h2-5H,1H3,(H,</a:t>
                      </a:r>
                      <a:r>
                        <a:rPr b="1" lang="en" sz="950">
                          <a:solidFill>
                            <a:srgbClr val="FF0000"/>
                          </a:solidFill>
                          <a:highlight>
                            <a:srgbClr val="FFFFFF"/>
                          </a:highlight>
                        </a:rPr>
                        <a:t>11,12</a:t>
                      </a:r>
                      <a:r>
                        <a:rPr b="1" lang="en" sz="950">
                          <a:solidFill>
                            <a:schemeClr val="dk1"/>
                          </a:solidFill>
                          <a:highlight>
                            <a:srgbClr val="FFFFFF"/>
                          </a:highlight>
                        </a:rPr>
                        <a:t>)</a:t>
                      </a:r>
                      <a:endParaRPr b="1" sz="950">
                        <a:solidFill>
                          <a:schemeClr val="dk1"/>
                        </a:solidFill>
                        <a:highlight>
                          <a:srgbClr val="FFFFFF"/>
                        </a:highlight>
                      </a:endParaRPr>
                    </a:p>
                    <a:p>
                      <a:pPr indent="0" lvl="0" marL="0" rtl="0" algn="l">
                        <a:spcBef>
                          <a:spcPts val="0"/>
                        </a:spcBef>
                        <a:spcAft>
                          <a:spcPts val="0"/>
                        </a:spcAft>
                        <a:buNone/>
                      </a:pPr>
                      <a:r>
                        <a:t/>
                      </a:r>
                      <a:endParaRPr b="1"/>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978" name="Google Shape;978;p104"/>
          <p:cNvPicPr preferRelativeResize="0"/>
          <p:nvPr/>
        </p:nvPicPr>
        <p:blipFill rotWithShape="1">
          <a:blip r:embed="rId3">
            <a:alphaModFix/>
          </a:blip>
          <a:srcRect b="41339" l="0" r="0" t="38618"/>
          <a:stretch/>
        </p:blipFill>
        <p:spPr>
          <a:xfrm>
            <a:off x="391375" y="1661500"/>
            <a:ext cx="2857500" cy="572700"/>
          </a:xfrm>
          <a:prstGeom prst="rect">
            <a:avLst/>
          </a:prstGeom>
          <a:noFill/>
          <a:ln>
            <a:noFill/>
          </a:ln>
        </p:spPr>
      </p:pic>
      <p:pic>
        <p:nvPicPr>
          <p:cNvPr id="979" name="Google Shape;979;p104"/>
          <p:cNvPicPr preferRelativeResize="0"/>
          <p:nvPr/>
        </p:nvPicPr>
        <p:blipFill rotWithShape="1">
          <a:blip r:embed="rId4">
            <a:alphaModFix/>
          </a:blip>
          <a:srcRect b="26352" l="17064" r="13282" t="18895"/>
          <a:stretch/>
        </p:blipFill>
        <p:spPr>
          <a:xfrm>
            <a:off x="929600" y="2177788"/>
            <a:ext cx="1588850" cy="1248925"/>
          </a:xfrm>
          <a:prstGeom prst="rect">
            <a:avLst/>
          </a:prstGeom>
          <a:noFill/>
          <a:ln>
            <a:noFill/>
          </a:ln>
        </p:spPr>
      </p:pic>
      <p:pic>
        <p:nvPicPr>
          <p:cNvPr id="980" name="Google Shape;980;p104"/>
          <p:cNvPicPr preferRelativeResize="0"/>
          <p:nvPr/>
        </p:nvPicPr>
        <p:blipFill rotWithShape="1">
          <a:blip r:embed="rId5">
            <a:alphaModFix/>
          </a:blip>
          <a:srcRect b="17900" l="0" r="0" t="18643"/>
          <a:stretch/>
        </p:blipFill>
        <p:spPr>
          <a:xfrm>
            <a:off x="731350" y="3426700"/>
            <a:ext cx="1665150" cy="10566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05"/>
          <p:cNvSpPr txBox="1"/>
          <p:nvPr>
            <p:ph idx="4294967295"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Maybe a note about Lychi?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NCATS">
      <a:dk1>
        <a:srgbClr val="000000"/>
      </a:dk1>
      <a:lt1>
        <a:srgbClr val="FFFFFF"/>
      </a:lt1>
      <a:dk2>
        <a:srgbClr val="44546A"/>
      </a:dk2>
      <a:lt2>
        <a:srgbClr val="E7E6E6"/>
      </a:lt2>
      <a:accent1>
        <a:srgbClr val="642F6C"/>
      </a:accent1>
      <a:accent2>
        <a:srgbClr val="006478"/>
      </a:accent2>
      <a:accent3>
        <a:srgbClr val="636669"/>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